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8B8777-342A-423D-9003-A89A38EF1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A523FA-EF5E-4DD6-AFA9-E2E210E13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122B95-68DB-4D4E-8948-890FFEE7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6EAC-E7D2-4E2C-8281-8A6127184B8C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BEBE77-A7CD-4EFB-B96B-DC7C406C0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1952EE-76DF-45F1-B9E5-FA05D839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A95D-D34C-45B5-8AC9-9C18C033E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8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1C88D1-B936-473D-9A85-F1C759383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D8288C5-E699-4047-94F1-A0E93128E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643643-BF49-4995-BE27-F7025989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6EAC-E7D2-4E2C-8281-8A6127184B8C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281D51-C403-4BBF-A454-5EAD132B8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834262-A84F-42EC-AE68-1FBDB8A8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A95D-D34C-45B5-8AC9-9C18C033E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67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F85611F-2067-4AA2-A68E-DBB56164B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080B702-AA05-4172-ACE0-CE2B58656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64CC27-05E3-4916-891E-D585C965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6EAC-E7D2-4E2C-8281-8A6127184B8C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26100E-2D70-47D4-A5F1-408881AD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ADDDC2-5226-482B-B6AC-513FAE03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A95D-D34C-45B5-8AC9-9C18C033E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1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8BEDF0-4BC6-452B-ACEA-22BC790E1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936C60-F4D9-4728-8FE9-4BF58D663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746DDB-A616-41A4-89AE-6B1D99B2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6EAC-E7D2-4E2C-8281-8A6127184B8C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5429D8-E7D5-4049-A146-E12E33671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54CAEB-EE6F-4A38-B745-C770CF14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A95D-D34C-45B5-8AC9-9C18C033E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1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861298-2677-44E1-ABBB-847FE9D9E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940852-1076-4DA5-B3C3-104E613FF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C42860-632B-40F9-B033-33D13D64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6EAC-E7D2-4E2C-8281-8A6127184B8C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9A3292-3630-4AB2-88E5-57636F4A0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46BAE7-64F7-48DC-A474-AF368580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A95D-D34C-45B5-8AC9-9C18C033E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8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F34E35-195D-4F37-A3AC-A8750D77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05E6C3-8162-4A15-BC0C-64F2C2081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17CE680-7801-4300-828A-05F643CB7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5CF8B2C-164A-4721-B1DB-AA5517DF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6EAC-E7D2-4E2C-8281-8A6127184B8C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79C4BDA-B020-4406-9EAC-656F5CDFD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037504-94B3-4E46-A600-9394FEF1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A95D-D34C-45B5-8AC9-9C18C033E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20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30C4DE-9627-4055-B263-651363B1E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ABE04D-D336-4471-867C-FE6007F1E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196DF8B-C2AC-4697-AE61-6B84DD446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821B501-7E40-4E1C-AD0B-1D081B142E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DDE9CB4-2FC1-4850-B07C-2760BDAFA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4164E91-9D5D-4288-9EE8-7886CA6B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6EAC-E7D2-4E2C-8281-8A6127184B8C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625A246-A5C4-429E-A1E7-4663C0DFD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99A1A08-2B2B-4D1A-9089-4EADC00F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A95D-D34C-45B5-8AC9-9C18C033E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7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2ECA9B-C359-4A4E-84C9-8ED3DE1CE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EA32933-BB64-4570-956E-B1AD6736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6EAC-E7D2-4E2C-8281-8A6127184B8C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2C5B9A0-EB63-464F-BA24-1549E75FF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5FE95B7-00B1-4B35-9929-39F3AD27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A95D-D34C-45B5-8AC9-9C18C033E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76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9900091-3CA3-41FC-8EDB-65B056E6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6EAC-E7D2-4E2C-8281-8A6127184B8C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B31B3EF-D849-4A96-B5A6-4F3D502C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5D553A0-8840-4702-8648-D611EEC2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A95D-D34C-45B5-8AC9-9C18C033E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88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4FA22B-0445-4E4C-A018-BE9F7D81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CE8039-044E-439B-930C-30F63FFAF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23C96A9-614A-4F8D-AD02-8B599398D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8D35E7D-0EA8-470E-A62B-A0816BCE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6EAC-E7D2-4E2C-8281-8A6127184B8C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3375C22-A0F0-4132-8584-6E4E4371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B62ADC-A265-45EA-B7A8-7D1EE4AD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A95D-D34C-45B5-8AC9-9C18C033E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ACD5CA-86E0-4530-A48A-4225E1553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434F4A-333C-4DA1-8F3A-1C04670D5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399DCB9-F01C-4C98-8833-DB111BBAE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FF4AC24-E824-4882-A88F-3CCE45B58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6EAC-E7D2-4E2C-8281-8A6127184B8C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830A831-DE45-4C0A-BA56-859829BBF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8AE2D4C-EF5E-40C9-A81A-EB929EE5F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A95D-D34C-45B5-8AC9-9C18C033E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7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9639FA-1440-4E89-A657-389E16DDF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AE7DFD-D527-49C4-B182-313DC1784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239D5F-D588-41C1-ACC8-05BC3D977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66EAC-E7D2-4E2C-8281-8A6127184B8C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773E5C-EB2D-474E-85F8-2D5CE7E95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3D7176-60C7-450A-B3F8-18EE412DF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0A95D-D34C-45B5-8AC9-9C18C033E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6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armyblog.ru/images/000/DSC100089202.jpg">
            <a:extLst>
              <a:ext uri="{FF2B5EF4-FFF2-40B4-BE49-F238E27FC236}">
                <a16:creationId xmlns:a16="http://schemas.microsoft.com/office/drawing/2014/main" xmlns="" id="{512459AD-E82E-435E-B2B4-524FFBAECF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ds04.infourok.ru/uploads/ex/0bf2/00024259-7c6047b2/2/img1.jpg">
            <a:extLst>
              <a:ext uri="{FF2B5EF4-FFF2-40B4-BE49-F238E27FC236}">
                <a16:creationId xmlns:a16="http://schemas.microsoft.com/office/drawing/2014/main" xmlns="" id="{EB4AE45C-600D-41C3-B575-C569A318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D052D1-FAD4-4FBF-B92E-14779660A211}"/>
              </a:ext>
            </a:extLst>
          </p:cNvPr>
          <p:cNvSpPr txBox="1"/>
          <p:nvPr/>
        </p:nvSpPr>
        <p:spPr>
          <a:xfrm>
            <a:off x="2133599" y="763657"/>
            <a:ext cx="9457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C00000"/>
              </a:solidFill>
              <a:latin typeface="Bahnschrift Light SemiCondensed" panose="020B0502040204020203" pitchFamily="34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Коррекционно-развивающие направление работы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учителя – дефектолога с младшими школьниками</a:t>
            </a: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B59C7E-7080-43BF-A4A5-F49683C07AB9}"/>
              </a:ext>
            </a:extLst>
          </p:cNvPr>
          <p:cNvSpPr txBox="1"/>
          <p:nvPr/>
        </p:nvSpPr>
        <p:spPr>
          <a:xfrm>
            <a:off x="9335588" y="5299165"/>
            <a:ext cx="33005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Подготовила Блохина О.Н.</a:t>
            </a:r>
          </a:p>
          <a:p>
            <a:r>
              <a:rPr lang="ru-RU" sz="1600" dirty="0"/>
              <a:t>учитель-дефектолог</a:t>
            </a:r>
          </a:p>
          <a:p>
            <a:r>
              <a:rPr lang="ru-RU" sz="1600" dirty="0"/>
              <a:t>МБОУ «СШ№1»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E72984-5241-4F5A-82B0-F72E5006DBE3}"/>
              </a:ext>
            </a:extLst>
          </p:cNvPr>
          <p:cNvSpPr txBox="1"/>
          <p:nvPr/>
        </p:nvSpPr>
        <p:spPr>
          <a:xfrm>
            <a:off x="5477691" y="6096000"/>
            <a:ext cx="141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/>
              <a:t>2019г</a:t>
            </a:r>
            <a:r>
              <a:rPr lang="ru-RU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3FF1DCA-1BD5-461C-B3F1-876DCDF2AB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902" y="2594987"/>
            <a:ext cx="5457805" cy="317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6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c5c/00022f3b-ff6ed55c/3/img1.jpg">
            <a:extLst>
              <a:ext uri="{FF2B5EF4-FFF2-40B4-BE49-F238E27FC236}">
                <a16:creationId xmlns:a16="http://schemas.microsoft.com/office/drawing/2014/main" xmlns="" id="{F8B5BCA2-919C-44AF-9F49-5016A3BF5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28" y="-12192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A89D43-5589-43A5-BCE0-BF4A82E7853C}"/>
              </a:ext>
            </a:extLst>
          </p:cNvPr>
          <p:cNvSpPr txBox="1"/>
          <p:nvPr/>
        </p:nvSpPr>
        <p:spPr>
          <a:xfrm>
            <a:off x="1759131" y="557728"/>
            <a:ext cx="55386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	</a:t>
            </a:r>
            <a:r>
              <a:rPr lang="ru-RU" sz="2400" dirty="0"/>
              <a:t>При тренировках решения примеров, предлагаю следующий вариант работы, который широко использую в практической деятельности. Можно выполнение математических операции обыграть следующим образом. Предлагается нарисованный персонаж, во все части рисунка вписываются необходимые примеры. А ответ, который получается, служит определённым цветом, чтобы персонаж «ожил». Детям очень нравится данный вид работы, и решение примеров не приносит такую тягость.</a:t>
            </a:r>
            <a:endParaRPr lang="ru-RU" dirty="0"/>
          </a:p>
        </p:txBody>
      </p:sp>
      <p:pic>
        <p:nvPicPr>
          <p:cNvPr id="6" name="Рисунок 5" descr="http://xn--i1abbnckbmcl9fb.xn--p1ai/%D1%81%D1%82%D0%B0%D1%82%D1%8C%D0%B8/601628/3.jpg">
            <a:extLst>
              <a:ext uri="{FF2B5EF4-FFF2-40B4-BE49-F238E27FC236}">
                <a16:creationId xmlns:a16="http://schemas.microsoft.com/office/drawing/2014/main" xmlns="" id="{356DF0BC-709A-4773-8585-17E2DC400B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5" y="914779"/>
            <a:ext cx="3544389" cy="4711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236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7c0/000278bf-c6a604ac/5/img1.jpg">
            <a:extLst>
              <a:ext uri="{FF2B5EF4-FFF2-40B4-BE49-F238E27FC236}">
                <a16:creationId xmlns:a16="http://schemas.microsoft.com/office/drawing/2014/main" xmlns="" id="{061DE026-EFFF-4E35-AAED-B2E18FF0D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6AB664-7AC0-462F-B36B-52951E3A9D44}"/>
              </a:ext>
            </a:extLst>
          </p:cNvPr>
          <p:cNvSpPr txBox="1"/>
          <p:nvPr/>
        </p:nvSpPr>
        <p:spPr>
          <a:xfrm>
            <a:off x="1907177" y="507332"/>
            <a:ext cx="47984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Также работает следующий вид упражнения. Предлагается «КРОССВОРД» в картинках, для детей постарше можно сделать словесный. Ребёнок заполняет его, опять же тут отрабатывается внимание, мышление, грамота. Затем предлагается сделать паузу и дать ребёнку разукрасить картинки. После чего предложить отработку состава числа.</a:t>
            </a:r>
          </a:p>
          <a:p>
            <a:endParaRPr lang="ru-RU" dirty="0"/>
          </a:p>
        </p:txBody>
      </p:sp>
      <p:pic>
        <p:nvPicPr>
          <p:cNvPr id="6" name="Рисунок 5" descr="http://xn--i1abbnckbmcl9fb.xn--p1ai/%D1%81%D1%82%D0%B0%D1%82%D1%8C%D0%B8/601628/4.jpg">
            <a:extLst>
              <a:ext uri="{FF2B5EF4-FFF2-40B4-BE49-F238E27FC236}">
                <a16:creationId xmlns:a16="http://schemas.microsoft.com/office/drawing/2014/main" xmlns="" id="{C4EDB60D-D711-47DB-8A9D-514E332FC2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811" y="583473"/>
            <a:ext cx="4554583" cy="29870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226CB2-9B99-4F5A-A7DF-E6BCEB416B13}"/>
              </a:ext>
            </a:extLst>
          </p:cNvPr>
          <p:cNvSpPr txBox="1"/>
          <p:nvPr/>
        </p:nvSpPr>
        <p:spPr>
          <a:xfrm>
            <a:off x="2730137" y="3733170"/>
            <a:ext cx="81773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Для коррекции письменной речи широко использую работу с различными видами диктантов : зрительный предупредительный диктант, слуховой предупредительный диктант, объяснительный диктант, выборочный диктант, творческий диктант с широким спектром различных видов работ, диктант «проверяю себя», диктанты-молчанки по картинкам с различными видами работ.</a:t>
            </a:r>
            <a:br>
              <a:rPr lang="ru-RU" sz="2000" dirty="0"/>
            </a:br>
            <a:r>
              <a:rPr lang="ru-RU" sz="2000" dirty="0"/>
              <a:t>Данный вид работы обладает широким спектром развития не только письменной речи, но и всех высших психических функций.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580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bf2/00024259-7c6047b2/2/img1.jpg">
            <a:extLst>
              <a:ext uri="{FF2B5EF4-FFF2-40B4-BE49-F238E27FC236}">
                <a16:creationId xmlns:a16="http://schemas.microsoft.com/office/drawing/2014/main" xmlns="" id="{FBDF5541-4D0C-4861-99F3-35A2E8DCF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12D1D8-540E-4F69-905A-2265A480EA7F}"/>
              </a:ext>
            </a:extLst>
          </p:cNvPr>
          <p:cNvSpPr txBox="1"/>
          <p:nvPr/>
        </p:nvSpPr>
        <p:spPr>
          <a:xfrm>
            <a:off x="1881051" y="583474"/>
            <a:ext cx="942267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       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В проведении своих занятий я приветствую использование информационно-компьютерных технологий (ИКТ). Применение ИКТ на уроках усиливает – положительную мотивацию обучения – активизирует познавательную деятельность обучающихся.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Дидактический материал ИКТ разнообразный по содержанию и по форме. Различные тесты, задания на развитие высших психических функций позволяют более эффективно заложить в ребёнка необходимую информацию. Использование ИКТ повышает качество знаний, продвигает ребенка в общем развитии, помогает преодолеть трудности, позволяет вести обучение в зоне ближайшего развития, создает благоприятные условия для лучшего взаимопонимания учителя и учащихся и их сотрудничества в учебном процессе, а самое важное вносит радость в жизнь ребенка, чем позволяет более осознанно воспринять материал.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333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4.infourok.ru/uploads/ex/097a/00090a29-1d4a497a/img7.jpg">
            <a:extLst>
              <a:ext uri="{FF2B5EF4-FFF2-40B4-BE49-F238E27FC236}">
                <a16:creationId xmlns:a16="http://schemas.microsoft.com/office/drawing/2014/main" xmlns="" id="{355DB24B-9F2B-4A8A-8DDF-6602DA40E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1AC1D9-4B2E-423C-9A4A-BE8DAA302A2E}"/>
              </a:ext>
            </a:extLst>
          </p:cNvPr>
          <p:cNvSpPr txBox="1"/>
          <p:nvPr/>
        </p:nvSpPr>
        <p:spPr>
          <a:xfrm>
            <a:off x="2394856" y="1199384"/>
            <a:ext cx="8508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7030A0"/>
                </a:solidFill>
              </a:rPr>
              <a:t>СПАСИБО ЗА ВНИМАНИЕ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9B5CD3B-2AA2-4C08-9500-623605135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548" y="2215047"/>
            <a:ext cx="8577943" cy="44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0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c39/00041760-2f717d2c/2/img1.jpg">
            <a:extLst>
              <a:ext uri="{FF2B5EF4-FFF2-40B4-BE49-F238E27FC236}">
                <a16:creationId xmlns:a16="http://schemas.microsoft.com/office/drawing/2014/main" xmlns="" id="{AAA47CF8-4063-41F4-8109-A47593F73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6E7792-0A28-48F9-BEDB-82466C549A52}"/>
              </a:ext>
            </a:extLst>
          </p:cNvPr>
          <p:cNvSpPr txBox="1"/>
          <p:nvPr/>
        </p:nvSpPr>
        <p:spPr>
          <a:xfrm>
            <a:off x="1928949" y="483698"/>
            <a:ext cx="98189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dirty="0"/>
              <a:t>Коррекционное направление работы дефектолога представляет собой систему коррекционного воздействия на учебно-познавательную деятельность ребенка с задержкой психического развития в динамике образовательного процесса. В зависимости от структуры дефекта и степени его выраженности определяется содержательная направленность коррекционной работы.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8DA956-4373-4B91-87DA-2472F86599A9}"/>
              </a:ext>
            </a:extLst>
          </p:cNvPr>
          <p:cNvSpPr txBox="1"/>
          <p:nvPr/>
        </p:nvSpPr>
        <p:spPr>
          <a:xfrm>
            <a:off x="1706881" y="2228672"/>
            <a:ext cx="97710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000" b="1" dirty="0">
                <a:solidFill>
                  <a:srgbClr val="002060"/>
                </a:solidFill>
              </a:rPr>
              <a:t>Основной формой организации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 являются групповые и индивидуальные занятия;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зачисляются дети с однородной структурой нарушения;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 количество детей в группах варьируется в зависимости от степени выраженности нарушения (от 2 до 6 человек);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занятия носят коррекционно-развивающую и предметную направленность.</a:t>
            </a:r>
          </a:p>
          <a:p>
            <a:pPr algn="just"/>
            <a:r>
              <a:rPr lang="ru-RU" sz="2000" dirty="0"/>
              <a:t> 	</a:t>
            </a:r>
          </a:p>
          <a:p>
            <a:pPr algn="just"/>
            <a:r>
              <a:rPr lang="ru-RU" sz="2000" b="1" i="1" dirty="0"/>
              <a:t>	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B47B1B8-49AA-4992-970A-926AA77F5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04" y="4466088"/>
            <a:ext cx="2691427" cy="21066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EC7BEE-0EF7-40E7-8BEA-76D376611040}"/>
              </a:ext>
            </a:extLst>
          </p:cNvPr>
          <p:cNvSpPr txBox="1"/>
          <p:nvPr/>
        </p:nvSpPr>
        <p:spPr>
          <a:xfrm>
            <a:off x="1976846" y="4342977"/>
            <a:ext cx="74197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Важно сформировать познавательные процессы, </a:t>
            </a:r>
            <a:r>
              <a:rPr lang="ru-RU" sz="2000" dirty="0"/>
              <a:t>являющиеся основой для развития мышления: память, внимание, различные виды восприятия, зрительные, слуховые, моторные функции и межсенсорные связи, познавательную и творческую активность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35349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f0a/00034359-bd031f7e/4/img1.jpg">
            <a:extLst>
              <a:ext uri="{FF2B5EF4-FFF2-40B4-BE49-F238E27FC236}">
                <a16:creationId xmlns:a16="http://schemas.microsoft.com/office/drawing/2014/main" xmlns="" id="{B9B0A1AC-5054-4996-B3E0-A3CC5DCF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3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2FFD02-7DA7-4AD8-8C86-214C6089A337}"/>
              </a:ext>
            </a:extLst>
          </p:cNvPr>
          <p:cNvSpPr txBox="1"/>
          <p:nvPr/>
        </p:nvSpPr>
        <p:spPr>
          <a:xfrm rot="10800000" flipH="1" flipV="1">
            <a:off x="2522439" y="490064"/>
            <a:ext cx="7771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Работа дефектолога содержит много направлений.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 Основными из которых являются следующие: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F27AB3F-6450-40F0-B3E8-935D76406D6A}"/>
              </a:ext>
            </a:extLst>
          </p:cNvPr>
          <p:cNvSpPr/>
          <p:nvPr/>
        </p:nvSpPr>
        <p:spPr>
          <a:xfrm>
            <a:off x="1836006" y="2664823"/>
            <a:ext cx="2190450" cy="155012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Направления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коррекционной работы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057A060-17CA-4FBB-B2B8-FFF331C796CD}"/>
              </a:ext>
            </a:extLst>
          </p:cNvPr>
          <p:cNvSpPr/>
          <p:nvPr/>
        </p:nvSpPr>
        <p:spPr>
          <a:xfrm>
            <a:off x="7350034" y="1513056"/>
            <a:ext cx="4162697" cy="4093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сенсорное и сенсомоторное развитие;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6AC53DE-1AE5-47EE-8CE8-32C159081969}"/>
              </a:ext>
            </a:extLst>
          </p:cNvPr>
          <p:cNvSpPr/>
          <p:nvPr/>
        </p:nvSpPr>
        <p:spPr>
          <a:xfrm>
            <a:off x="7350035" y="2237464"/>
            <a:ext cx="4162696" cy="40930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формирование пространственно-временных отношений;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5CEA042-A42C-406C-930A-AB63A8E0241C}"/>
              </a:ext>
            </a:extLst>
          </p:cNvPr>
          <p:cNvSpPr/>
          <p:nvPr/>
        </p:nvSpPr>
        <p:spPr>
          <a:xfrm>
            <a:off x="7350035" y="2951407"/>
            <a:ext cx="4162696" cy="40930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умственное развитие;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256A690-2788-4940-9E3B-F7294CDAFC1B}"/>
              </a:ext>
            </a:extLst>
          </p:cNvPr>
          <p:cNvSpPr/>
          <p:nvPr/>
        </p:nvSpPr>
        <p:spPr>
          <a:xfrm>
            <a:off x="7350035" y="3613040"/>
            <a:ext cx="4162696" cy="40930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нормализация ведущей деятельности возраста;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42AFEDF-26E7-4E88-9BC7-A256785F1ED3}"/>
              </a:ext>
            </a:extLst>
          </p:cNvPr>
          <p:cNvSpPr/>
          <p:nvPr/>
        </p:nvSpPr>
        <p:spPr>
          <a:xfrm>
            <a:off x="7350035" y="4274008"/>
            <a:ext cx="4162696" cy="40930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формирование представления о предметах и явлениях;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C2D0991-5841-4895-A7FB-700F68E4BECD}"/>
              </a:ext>
            </a:extLst>
          </p:cNvPr>
          <p:cNvSpPr/>
          <p:nvPr/>
        </p:nvSpPr>
        <p:spPr>
          <a:xfrm>
            <a:off x="7350034" y="4904370"/>
            <a:ext cx="4180332" cy="40930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обогащение словаря, развитие связной речи;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A3505F5-C33F-438D-9CC0-EAC59DE86A2C}"/>
              </a:ext>
            </a:extLst>
          </p:cNvPr>
          <p:cNvSpPr/>
          <p:nvPr/>
        </p:nvSpPr>
        <p:spPr>
          <a:xfrm>
            <a:off x="7341216" y="5488280"/>
            <a:ext cx="4180332" cy="40930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готовность к восприятию учебного материала</a:t>
            </a:r>
            <a:r>
              <a:rPr lang="ru-RU" dirty="0"/>
              <a:t>;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05DCA58-0C2C-49CE-9137-B35E47378E81}"/>
              </a:ext>
            </a:extLst>
          </p:cNvPr>
          <p:cNvSpPr/>
          <p:nvPr/>
        </p:nvSpPr>
        <p:spPr>
          <a:xfrm>
            <a:off x="7341216" y="6072190"/>
            <a:ext cx="4162695" cy="40930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формирование умений и навыков необходимых для усвоения программного материала</a:t>
            </a:r>
            <a:r>
              <a:rPr lang="ru-RU" dirty="0"/>
              <a:t> 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xmlns="" id="{2754D69A-0DE9-4A40-9F28-FCCAD879C165}"/>
              </a:ext>
            </a:extLst>
          </p:cNvPr>
          <p:cNvSpPr/>
          <p:nvPr/>
        </p:nvSpPr>
        <p:spPr>
          <a:xfrm>
            <a:off x="4026456" y="3387226"/>
            <a:ext cx="1549063" cy="312951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902A36F-6978-4B44-A995-5F909EFE56BC}"/>
              </a:ext>
            </a:extLst>
          </p:cNvPr>
          <p:cNvSpPr/>
          <p:nvPr/>
        </p:nvSpPr>
        <p:spPr>
          <a:xfrm>
            <a:off x="6078366" y="1671563"/>
            <a:ext cx="57912" cy="475488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xmlns="" id="{91BD7D2E-55DD-44DC-884C-F9177244FFD0}"/>
              </a:ext>
            </a:extLst>
          </p:cNvPr>
          <p:cNvSpPr/>
          <p:nvPr/>
        </p:nvSpPr>
        <p:spPr>
          <a:xfrm flipV="1">
            <a:off x="6136278" y="1634936"/>
            <a:ext cx="989728" cy="140400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xmlns="" id="{6A317584-186A-49C9-A3C1-63CD2A383CA5}"/>
              </a:ext>
            </a:extLst>
          </p:cNvPr>
          <p:cNvSpPr/>
          <p:nvPr/>
        </p:nvSpPr>
        <p:spPr>
          <a:xfrm flipV="1">
            <a:off x="6136278" y="2398364"/>
            <a:ext cx="989728" cy="140400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: вправо 35">
            <a:extLst>
              <a:ext uri="{FF2B5EF4-FFF2-40B4-BE49-F238E27FC236}">
                <a16:creationId xmlns:a16="http://schemas.microsoft.com/office/drawing/2014/main" xmlns="" id="{F3A367C2-1DA3-4E6D-9949-E0E25E96F837}"/>
              </a:ext>
            </a:extLst>
          </p:cNvPr>
          <p:cNvSpPr/>
          <p:nvPr/>
        </p:nvSpPr>
        <p:spPr>
          <a:xfrm flipV="1">
            <a:off x="6144769" y="3116919"/>
            <a:ext cx="989728" cy="140400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: вправо 36">
            <a:extLst>
              <a:ext uri="{FF2B5EF4-FFF2-40B4-BE49-F238E27FC236}">
                <a16:creationId xmlns:a16="http://schemas.microsoft.com/office/drawing/2014/main" xmlns="" id="{466CEEDF-857A-426F-A44D-337B909761C9}"/>
              </a:ext>
            </a:extLst>
          </p:cNvPr>
          <p:cNvSpPr/>
          <p:nvPr/>
        </p:nvSpPr>
        <p:spPr>
          <a:xfrm flipV="1">
            <a:off x="6141720" y="3789830"/>
            <a:ext cx="989728" cy="140400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: вправо 37">
            <a:extLst>
              <a:ext uri="{FF2B5EF4-FFF2-40B4-BE49-F238E27FC236}">
                <a16:creationId xmlns:a16="http://schemas.microsoft.com/office/drawing/2014/main" xmlns="" id="{1C978281-0921-4FFD-BBB8-CB21905B56BF}"/>
              </a:ext>
            </a:extLst>
          </p:cNvPr>
          <p:cNvSpPr/>
          <p:nvPr/>
        </p:nvSpPr>
        <p:spPr>
          <a:xfrm flipV="1">
            <a:off x="6144769" y="4438185"/>
            <a:ext cx="989728" cy="140400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xmlns="" id="{C1D63582-B17E-457E-A089-9533B2BE681B}"/>
              </a:ext>
            </a:extLst>
          </p:cNvPr>
          <p:cNvSpPr/>
          <p:nvPr/>
        </p:nvSpPr>
        <p:spPr>
          <a:xfrm flipV="1">
            <a:off x="6141720" y="5598984"/>
            <a:ext cx="989728" cy="140400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: вправо 39">
            <a:extLst>
              <a:ext uri="{FF2B5EF4-FFF2-40B4-BE49-F238E27FC236}">
                <a16:creationId xmlns:a16="http://schemas.microsoft.com/office/drawing/2014/main" xmlns="" id="{D95823E0-79F2-4208-B988-1AF1DBC76D15}"/>
              </a:ext>
            </a:extLst>
          </p:cNvPr>
          <p:cNvSpPr/>
          <p:nvPr/>
        </p:nvSpPr>
        <p:spPr>
          <a:xfrm flipV="1">
            <a:off x="6141720" y="5035887"/>
            <a:ext cx="989728" cy="140400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xmlns="" id="{10B88685-758E-405A-A7BD-F66DBD5AB497}"/>
              </a:ext>
            </a:extLst>
          </p:cNvPr>
          <p:cNvSpPr/>
          <p:nvPr/>
        </p:nvSpPr>
        <p:spPr>
          <a:xfrm flipV="1">
            <a:off x="6144769" y="6322858"/>
            <a:ext cx="989728" cy="140400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7c0/000278bf-c6a604ac/5/img1.jpg">
            <a:extLst>
              <a:ext uri="{FF2B5EF4-FFF2-40B4-BE49-F238E27FC236}">
                <a16:creationId xmlns:a16="http://schemas.microsoft.com/office/drawing/2014/main" xmlns="" id="{97E89651-1194-44F5-9937-495F5106B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1F26E3-8C56-4267-9B7C-9801A2A0257A}"/>
              </a:ext>
            </a:extLst>
          </p:cNvPr>
          <p:cNvSpPr txBox="1"/>
          <p:nvPr/>
        </p:nvSpPr>
        <p:spPr>
          <a:xfrm>
            <a:off x="1746067" y="751344"/>
            <a:ext cx="10119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развитие зрительного анализатора и пространственного восприятия элементов букв;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развитие тонкости и дифференцированности анализа зрительно воспринимаемых объектов;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развитие тактильных ощущений;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развитие тонкости и целенаправленности движений</a:t>
            </a:r>
            <a:r>
              <a:rPr lang="ru-RU" dirty="0"/>
              <a:t>.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Средства: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дидактические игры и упражнения (узнавание контурных, силуэтных, перечёркнутых изображений, недорисованных предметов);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фигурно-фоновое различение предметов, букв; анализ сложного образца: нахождение сходства и различия двух изображений; (игра «подбери узор»);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вычленение зрительно воспринимаемого элемента буквы в фигурах сложной конфигурации;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 нахождение в рядах повторяющихся фигур, букв, их заданного сочетания;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 нахождение букв с заданным элементом;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нахождение заданного элемента в ряду букв; графические диктанты.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E52861-DB45-4450-AC8D-4A2D54FBDE16}"/>
              </a:ext>
            </a:extLst>
          </p:cNvPr>
          <p:cNvSpPr txBox="1"/>
          <p:nvPr/>
        </p:nvSpPr>
        <p:spPr>
          <a:xfrm>
            <a:off x="4894215" y="313509"/>
            <a:ext cx="3823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Сенсомоторное развитие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DE03ED1-EDAB-44AE-890B-DF17DE83B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88" y="4580709"/>
            <a:ext cx="2368557" cy="1776418"/>
          </a:xfrm>
          <a:prstGeom prst="rect">
            <a:avLst/>
          </a:prstGeom>
        </p:spPr>
      </p:pic>
      <p:pic>
        <p:nvPicPr>
          <p:cNvPr id="9" name="Picture 2" descr="https://fs01.urokinachalki.ru/e/00097a-010.jpg">
            <a:extLst>
              <a:ext uri="{FF2B5EF4-FFF2-40B4-BE49-F238E27FC236}">
                <a16:creationId xmlns:a16="http://schemas.microsoft.com/office/drawing/2014/main" xmlns="" id="{CD2F26CC-9030-4B6C-92EB-A9C40B5C2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67" y="4580709"/>
            <a:ext cx="2450163" cy="183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ds04.infourok.ru/uploads/ex/0606/000cb035-856ad341/img3.jpg">
            <a:extLst>
              <a:ext uri="{FF2B5EF4-FFF2-40B4-BE49-F238E27FC236}">
                <a16:creationId xmlns:a16="http://schemas.microsoft.com/office/drawing/2014/main" xmlns="" id="{9C8D680D-0667-4CB9-9A52-6926E7682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188" y="4588575"/>
            <a:ext cx="2055614" cy="170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ds04.infourok.ru/uploads/ex/08c8/00069877-901a1554/hello_html_3b6964e2.jpg">
            <a:extLst>
              <a:ext uri="{FF2B5EF4-FFF2-40B4-BE49-F238E27FC236}">
                <a16:creationId xmlns:a16="http://schemas.microsoft.com/office/drawing/2014/main" xmlns="" id="{08BBD20F-19CE-44C3-93CE-4A252A94F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377" y="4584193"/>
            <a:ext cx="2382186" cy="185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2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1c5/000299d4-4ecf29c1/11/img1.jpg">
            <a:extLst>
              <a:ext uri="{FF2B5EF4-FFF2-40B4-BE49-F238E27FC236}">
                <a16:creationId xmlns:a16="http://schemas.microsoft.com/office/drawing/2014/main" xmlns="" id="{D9D5289A-A1D0-492F-860B-38E418B8C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  <a:ex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A06271-B95F-479B-AF17-6301EC3E2652}"/>
              </a:ext>
            </a:extLst>
          </p:cNvPr>
          <p:cNvSpPr txBox="1"/>
          <p:nvPr/>
        </p:nvSpPr>
        <p:spPr>
          <a:xfrm>
            <a:off x="1924594" y="400594"/>
            <a:ext cx="98058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Формирование пространственных представлений </a:t>
            </a:r>
            <a:endParaRPr lang="ru-RU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формирование умения ориентировки в схеме собственного тела;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 формирование умения ориентировки в ближайшем окружении (классной комнаты);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формирование умения ориентировки на плоскости (тетрадь, книга); развитие пространственного праксиса;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развитие навыка дифференциации схоже расположенных в пространстве объектов.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Средства: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b="1" dirty="0"/>
              <a:t>дидактические игры и упражнения (ориентировка в схеме собственного тела; ориентировка в пространстве комнаты, на плоскости);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 определение пространственного расположения элементов букв;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пространственный праксис (наглядный и речевой варианты проб </a:t>
            </a:r>
            <a:r>
              <a:rPr lang="ru-RU" b="1" dirty="0" err="1"/>
              <a:t>Хеда</a:t>
            </a:r>
            <a:r>
              <a:rPr lang="ru-RU" b="1" dirty="0"/>
              <a:t>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определение правильно и неправильно написанных букв; графические диктанты). </a:t>
            </a:r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30E4D2C-221F-4154-9511-226E527F2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83" y="3875059"/>
            <a:ext cx="5432428" cy="272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7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c5c/00022f3b-ff6ed55c/3/img1.jpg">
            <a:extLst>
              <a:ext uri="{FF2B5EF4-FFF2-40B4-BE49-F238E27FC236}">
                <a16:creationId xmlns:a16="http://schemas.microsoft.com/office/drawing/2014/main" xmlns="" id="{3BE941C7-E554-4CFF-8B04-048A3628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C512AE-D0A5-44E4-BA59-22DABA61E80A}"/>
              </a:ext>
            </a:extLst>
          </p:cNvPr>
          <p:cNvSpPr txBox="1"/>
          <p:nvPr/>
        </p:nvSpPr>
        <p:spPr>
          <a:xfrm>
            <a:off x="1959429" y="635726"/>
            <a:ext cx="94313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solidFill>
                  <a:srgbClr val="C00000"/>
                </a:solidFill>
              </a:rPr>
              <a:t>Развитие мнемических процессов </a:t>
            </a:r>
            <a:endParaRPr lang="ru-RU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тренировка произвольного запоминания зрительно воспринимаемых объектов;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произвольное запоминание слухового ряда: цифр, звуков, слов, предложений, многоступенчатых инструкций;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развитие тактильной и кинестетической памяти.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Средства: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дидактические игры и упражнения (слуховые диктанты; игра «запомни звуки»; игра «забытый предмет (буква)»;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зрительные диктанты запоминание и воспроизведение многозвеньевых инструкций; заучивание рядов букв).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FB02928-8653-4529-BEBD-A5267C260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531" y="3865194"/>
            <a:ext cx="2926080" cy="21945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940060-774B-4B3A-B5AA-FDBDDA9580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09" y="3873137"/>
            <a:ext cx="2926080" cy="21945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5E31FD-24AC-4383-96AF-2C5F672760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94" y="3873137"/>
            <a:ext cx="3283131" cy="218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40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5.infourok.ru/uploads/ex/0ca4/0000473b-bccaf7f0/4/img1.jpg">
            <a:extLst>
              <a:ext uri="{FF2B5EF4-FFF2-40B4-BE49-F238E27FC236}">
                <a16:creationId xmlns:a16="http://schemas.microsoft.com/office/drawing/2014/main" xmlns="" id="{8503F126-6154-4E74-B097-91E8A7DFB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C331BC-6FE9-4CE8-ADB0-9D4B3BC039E8}"/>
              </a:ext>
            </a:extLst>
          </p:cNvPr>
          <p:cNvSpPr txBox="1"/>
          <p:nvPr/>
        </p:nvSpPr>
        <p:spPr>
          <a:xfrm>
            <a:off x="1793966" y="444137"/>
            <a:ext cx="997131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Развитие межанализаторных систем, их взаимодействия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развитие слухомоторной координации;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развитие зрительно-моторной координации;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развитие слухозрительной и зрительно-двигательной координации.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Средства: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дидактические игры и упражнения (двигательное воспроизведение ритмических структур; графические диктанты по словесной инструкции);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выбор из предложенных вариантов условных графических изображений ритмических фигур одного, соответствующего слуховому образцу;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выстукивание ритмической структур по зрительному (графически представленному) образцу;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графическое отображение (запись) воспринятой на слух ритмической структуры;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срисовывание образцов узоров, точек;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дорисовывание симметричных изображений букв, предметов; рисование серии изображений из полуовалов и линий по образцу, по памяти.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A0BE87F-EA97-40D2-A9A4-795FFA8BE4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863" y="4566622"/>
            <a:ext cx="2751907" cy="18472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0091C96-26D5-48E8-99CD-029FF71CA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4536435"/>
            <a:ext cx="3257006" cy="20527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CF5FD87-FFD2-49EF-9FDC-091D7BC5E5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1415" y="4153683"/>
            <a:ext cx="1992370" cy="281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4.infourok.ru/uploads/ex/0bf2/00024259-7c6047b2/2/img1.jpg">
            <a:extLst>
              <a:ext uri="{FF2B5EF4-FFF2-40B4-BE49-F238E27FC236}">
                <a16:creationId xmlns:a16="http://schemas.microsoft.com/office/drawing/2014/main" xmlns="" id="{4993E0D3-89A2-43A9-804E-42DE823C4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F4C8E1-EF87-44A2-84FA-41298CD0C3BA}"/>
              </a:ext>
            </a:extLst>
          </p:cNvPr>
          <p:cNvSpPr txBox="1"/>
          <p:nvPr/>
        </p:nvSpPr>
        <p:spPr>
          <a:xfrm>
            <a:off x="1706880" y="357051"/>
            <a:ext cx="100322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Формирование навыка письма</a:t>
            </a:r>
            <a:r>
              <a:rPr lang="ru-RU" sz="2000" b="1" dirty="0">
                <a:solidFill>
                  <a:srgbClr val="FFC000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развитие навыка копирования, навыка работы по заданному образцу;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заучивание графем, соотнесение с соответствующим звуком речи;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 актуализация и закрепление навыка звукобуквенного анализа слова;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зрительно-слуховые диктанты (написание слов и предложений после прочтения аналога); слуховые диктанты. </a:t>
            </a:r>
          </a:p>
          <a:p>
            <a:pPr algn="ctr"/>
            <a:r>
              <a:rPr lang="ru-RU" b="1" dirty="0"/>
              <a:t> </a:t>
            </a:r>
            <a:r>
              <a:rPr lang="ru-RU" sz="2400" b="1" dirty="0">
                <a:solidFill>
                  <a:srgbClr val="FFC000"/>
                </a:solidFill>
              </a:rPr>
              <a:t>Формирование навыка чтения</a:t>
            </a:r>
            <a:r>
              <a:rPr lang="ru-RU" sz="2400" b="1" dirty="0"/>
              <a:t> </a:t>
            </a:r>
            <a:endParaRPr lang="ru-RU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заучивание букв, соотнесение буквы и звука, дифференциация сходных по начертанию букв;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чтение слоговых таблиц;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 составление слогов, слов из предложенных букв;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чтение слов, предложений, иллюстрированных изображением;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составление предложений из слов; графические диктанты (схематическая запись слов, предложений).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1934F6-860D-4291-B198-5C3E89859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227" y="4278536"/>
            <a:ext cx="4558796" cy="22224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7474317-BFF4-4DC7-AB26-0F8C72BCD2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70" y="4084123"/>
            <a:ext cx="3400839" cy="25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0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4.infourok.ru/uploads/ex/0f0a/00034359-bd031f7e/4/img1.jpg">
            <a:extLst>
              <a:ext uri="{FF2B5EF4-FFF2-40B4-BE49-F238E27FC236}">
                <a16:creationId xmlns:a16="http://schemas.microsoft.com/office/drawing/2014/main" xmlns="" id="{03538C71-D15F-45E2-B20C-854B429A4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144F19-43E8-4975-A9CB-9B0E3BD473DC}"/>
              </a:ext>
            </a:extLst>
          </p:cNvPr>
          <p:cNvSpPr txBox="1"/>
          <p:nvPr/>
        </p:nvSpPr>
        <p:spPr>
          <a:xfrm>
            <a:off x="1793965" y="452846"/>
            <a:ext cx="534706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Примеры заданий вызывающих наибольший интерес в процессе занятий.</a:t>
            </a:r>
          </a:p>
          <a:p>
            <a:pPr algn="ctr"/>
            <a:endParaRPr lang="ru-RU" sz="2000" b="1" dirty="0">
              <a:solidFill>
                <a:srgbClr val="0070C0"/>
              </a:solidFill>
            </a:endParaRPr>
          </a:p>
          <a:p>
            <a:pPr algn="just"/>
            <a:r>
              <a:rPr lang="ru-RU" dirty="0"/>
              <a:t>	В своей работе я делаю большой акцент на наглядный материал и практическую деятельность в варианте зарисовок.</a:t>
            </a:r>
          </a:p>
          <a:p>
            <a:pPr lvl="0" algn="just"/>
            <a:r>
              <a:rPr lang="ru-RU" dirty="0"/>
              <a:t>	Например: при изучении с детьми темы «Времена года» детям предлагается в напечатанном варианте наклеить в тетрадь тему и затем подтемы, которые будут изучаться на протяжении нескольких занятий (Времена года, осень, зима, весна, лето). </a:t>
            </a:r>
          </a:p>
          <a:p>
            <a:pPr lvl="0" algn="just"/>
            <a:r>
              <a:rPr lang="ru-RU" dirty="0"/>
              <a:t>	А признаки каждого времени года обговариваются с детьми после прослушанного материала и предлагается зарисовать их в тетради. И уже на следующих занятиям детям очень просто вспомнить тему, очерёдность времён года и признаки по своим тетрадям. Так как учащиеся первых классов практически не владеют навыками письма и чтения.</a:t>
            </a:r>
          </a:p>
          <a:p>
            <a:endParaRPr lang="ru-RU" dirty="0"/>
          </a:p>
        </p:txBody>
      </p:sp>
      <p:pic>
        <p:nvPicPr>
          <p:cNvPr id="4" name="Рисунок 3" descr="http://xn--i1abbnckbmcl9fb.xn--p1ai/%D1%81%D1%82%D0%B0%D1%82%D1%8C%D0%B8/601628/2.jpg">
            <a:extLst>
              <a:ext uri="{FF2B5EF4-FFF2-40B4-BE49-F238E27FC236}">
                <a16:creationId xmlns:a16="http://schemas.microsoft.com/office/drawing/2014/main" xmlns="" id="{30A26AA2-FFE9-488C-B85E-C0275D7F0C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19" y="1210491"/>
            <a:ext cx="4457835" cy="4737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9815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697</Words>
  <Application>Microsoft Office PowerPoint</Application>
  <PresentationFormat>Широкоэкранный</PresentationFormat>
  <Paragraphs>90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Bahnschrift Light SemiCondensed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Блохина</dc:creator>
  <cp:lastModifiedBy>Школа</cp:lastModifiedBy>
  <cp:revision>30</cp:revision>
  <dcterms:created xsi:type="dcterms:W3CDTF">2018-10-29T16:53:47Z</dcterms:created>
  <dcterms:modified xsi:type="dcterms:W3CDTF">2019-04-15T10:43:24Z</dcterms:modified>
</cp:coreProperties>
</file>