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04448" cy="44644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Адаптированные образовательные программы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3744416" cy="1270992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МБОУ «СШ№1»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Н.Н.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Чипенко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nko.tmbreg.ru/images/Fotolia_42908997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9954" b="8755"/>
          <a:stretch>
            <a:fillRect/>
          </a:stretch>
        </p:blipFill>
        <p:spPr bwMode="auto">
          <a:xfrm>
            <a:off x="5811688" y="4149116"/>
            <a:ext cx="3332312" cy="2708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2797" r="18926" b="64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2797" r="18926" b="8454"/>
          <a:stretch>
            <a:fillRect/>
          </a:stretch>
        </p:blipFill>
        <p:spPr bwMode="auto">
          <a:xfrm>
            <a:off x="0" y="0"/>
            <a:ext cx="9170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2797" r="18373" b="6486"/>
          <a:stretch>
            <a:fillRect/>
          </a:stretch>
        </p:blipFill>
        <p:spPr bwMode="auto">
          <a:xfrm>
            <a:off x="0" y="0"/>
            <a:ext cx="92833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1812" r="18373" b="747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812" r="19480" b="7470"/>
          <a:stretch>
            <a:fillRect/>
          </a:stretch>
        </p:blipFill>
        <p:spPr bwMode="auto">
          <a:xfrm>
            <a:off x="0" y="0"/>
            <a:ext cx="9144000" cy="681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812" r="17819" b="5876"/>
          <a:stretch>
            <a:fillRect/>
          </a:stretch>
        </p:blipFill>
        <p:spPr bwMode="auto">
          <a:xfrm>
            <a:off x="0" y="0"/>
            <a:ext cx="92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1812" r="17819" b="7470"/>
          <a:stretch>
            <a:fillRect/>
          </a:stretch>
        </p:blipFill>
        <p:spPr bwMode="auto">
          <a:xfrm>
            <a:off x="0" y="0"/>
            <a:ext cx="9367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1812" r="18373" b="6486"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cepia.ru/images/u/pages/383/src/spasibo-za-vnimanie-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spasibo-za-vnimanie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60212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Федеральные документы:</a:t>
            </a:r>
            <a:endParaRPr lang="ru-RU" sz="29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Конституция; Законы; Кодексы (семейный, гражданский); Постановления;  Распоряжения Правительства Российской Федерации и приказы; Распоряжения, письма Министерства образования СССР и Российской Федерации.</a:t>
            </a:r>
          </a:p>
          <a:p>
            <a:pPr algn="just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Региональные документы:</a:t>
            </a:r>
          </a:p>
          <a:p>
            <a:pPr algn="just">
              <a:buNone/>
            </a:pPr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Законы региона; Постановления и распоряжения Правительства; Приказы, распоряжения и письма Департамента образования.</a:t>
            </a: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основы ФГОС ОВЗ</a:t>
            </a:r>
          </a:p>
          <a:p>
            <a:pPr algn="ctr">
              <a:buNone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утверждении федерального государственного образовательного стандарта начального общего образования обучающихся с ОВЗ: </a:t>
            </a: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19 декабря 2014 г. № 1598.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нарушениями): </a:t>
            </a: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19 декабря 2014 г. № 1599.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План действий по обеспечению введения ФГОС НОО обучающихся с ОВЗ и ФГОС образования обучающихся с умственной отсталостью (интеллектуальными нарушениями):</a:t>
            </a:r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утв. Министром образования и науки РФ 11 февраля 2015 г. № ДЛ-5/07вн 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(приложение к письму от 12 февраля 2015 г. № МОН-П-478 «Об исполнении поручения Правительства РФ от 7 октября 2014 г. № ОГ-П8-276 пр., п. 1»).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alt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Адаптированная </a:t>
            </a:r>
            <a:r>
              <a:rPr lang="ru-RU" alt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общеобразовательная программа (АООП)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8363272" cy="30963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АООП разрабатывается на уровень образования для конкретной категории (группы) детей с ОВЗ на уровень образования.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Ограничены возможности учета индивидуальных отличий конкретного ребенка, необходимых индивидуальных образовательных условий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http://nko.tmbreg.ru/images/Fotolia_42908997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9954" b="8755"/>
          <a:stretch>
            <a:fillRect/>
          </a:stretch>
        </p:blipFill>
        <p:spPr bwMode="auto">
          <a:xfrm>
            <a:off x="6804248" y="4797153"/>
            <a:ext cx="2535135" cy="2060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24" r="12424"/>
          <a:stretch>
            <a:fillRect/>
          </a:stretch>
        </p:blipFill>
        <p:spPr bwMode="auto">
          <a:xfrm>
            <a:off x="0" y="0"/>
            <a:ext cx="9144000" cy="681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86633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– </a:t>
            </a:r>
            <a:r>
              <a:rPr lang="ru-RU" alt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программа, адаптированная для обучения лиц с ограниченными возможностями здоровья </a:t>
            </a:r>
            <a:r>
              <a:rPr lang="ru-RU" altLang="ru-RU" sz="31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учётом </a:t>
            </a:r>
            <a:r>
              <a:rPr lang="ru-RU" alt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особенностей  </a:t>
            </a:r>
            <a:r>
              <a:rPr lang="ru-RU" altLang="ru-RU" sz="31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психофизического развития, индивидуальных возможностей</a:t>
            </a:r>
            <a:r>
              <a:rPr lang="ru-RU" alt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при необходимости обеспечивающая коррекцию нарушений развития и социальную адаптацию указанных лиц.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996952"/>
            <a:ext cx="7632848" cy="266429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altLang="ru-RU" sz="2800" b="1" dirty="0" smtClean="0">
                <a:solidFill>
                  <a:srgbClr val="000000"/>
                </a:solidFill>
              </a:rPr>
              <a:t>					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Разрабатывается на конкретного ребенка или группу детей.</a:t>
            </a:r>
          </a:p>
          <a:p>
            <a:pPr algn="just"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Разрабатывается на базе основной образовательной программы, с учетом адаптированной </a:t>
            </a:r>
            <a:r>
              <a:rPr lang="ru-RU" alt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общеобразовательной программы  и в соответствии </a:t>
            </a:r>
            <a:r>
              <a:rPr lang="ru-RU" alt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психофизическими особенностями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особыми образовательными потребностями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лиц с ОВЗ.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Прописываются условия обучения, определенные ИПР. </a:t>
            </a:r>
          </a:p>
          <a:p>
            <a:endParaRPr lang="ru-RU" dirty="0"/>
          </a:p>
        </p:txBody>
      </p:sp>
      <p:pic>
        <p:nvPicPr>
          <p:cNvPr id="4" name="Picture 4" descr="http://nko.tmbreg.ru/images/Fotolia_42908997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9954" b="8755"/>
          <a:stretch>
            <a:fillRect/>
          </a:stretch>
        </p:blipFill>
        <p:spPr bwMode="auto">
          <a:xfrm>
            <a:off x="6876256" y="4725144"/>
            <a:ext cx="2623716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6510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30424"/>
                <a:gridCol w="7499176"/>
              </a:tblGrid>
              <a:tr h="6521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1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21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1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1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1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1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2920" r="12920" b="83468"/>
          <a:stretch>
            <a:fillRect/>
          </a:stretch>
        </p:blipFill>
        <p:spPr bwMode="auto">
          <a:xfrm>
            <a:off x="0" y="0"/>
            <a:ext cx="9144000" cy="1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268760"/>
          <a:ext cx="9144000" cy="609873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23528"/>
                <a:gridCol w="8820472"/>
              </a:tblGrid>
              <a:tr h="268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400" b="1" spc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400" b="1" spc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Титульный лист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1315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включает в себя наименование учреждения, назначение программы, срок реализации, </a:t>
                      </a:r>
                      <a:r>
                        <a:rPr lang="ru-RU" sz="140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адресность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 (фамилия, имя обучающегося, год обучения), гриф утверждения руководителем, согласование с родителями. При необходимости программа должна быть согласована с председателем </a:t>
                      </a:r>
                      <a:r>
                        <a:rPr lang="ru-RU" sz="140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психолого-медико-педагогического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консилиума. На титульном листе можно указать специалиста, который является ответственным за реализацию адаптированной программы.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268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400" b="1" spc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400" b="1" spc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Пояснительная записка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174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которой излагается краткая психолого-педагогическая характеристика ребенка с перечнем сформированных умений и навыков и тех, которые не сформированы в должной степени. На основе данных независимой психолого-педагогической диагностики формулируются цель и задачи сопровождения ребенка на определенный временной промежуток. В пояснительной записке следует указать основные общеобразовательные программы, на основе которых разработана адаптированная образовательная программа, а также обосновать варьирование, если имеет место перераспределение количества часов, отводимых на изучение определенных разделов и тем, изменение последовательности изучения тем и др.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268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Индивидуальный учебный план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268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400" b="1" spc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программы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466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Раздел, раскрывающий содержание адаптированной программы, целесообразно разделить на три основных компонента или блока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(образовательный , коррекционный и  воспитательный компонент).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268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400" b="1" spc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Заключение и рекомендации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56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данном разделе формулируется обоснование внесения корректив по результатам промежуточной диагностики и заключение о реализации адаптированной программы в целом при обсуждении данного вопроса в рамках итогового </a:t>
                      </a:r>
                      <a:r>
                        <a:rPr lang="ru-RU" sz="140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психолого-медико-педагогического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консилиума в конце учебного года. Рекомендации формулируются с целью обеспечения преемственности в процессе адаптированного сопровождения ребенка с ограниченными возможностями здоровья специалистами на следующем этапе его обучения.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Специальная индивидуальная программа развития (СИПР)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Разрабатывается для обучающихся с умеренной, тяжелой или глубокой умственной отсталостью, с тяжелыми и множественными нарушениями развития на основе требований Стандарта и АООП , учитывая специфические образовательные потребности обучающихся.</a:t>
            </a:r>
          </a:p>
          <a:p>
            <a:endParaRPr lang="ru-RU" dirty="0"/>
          </a:p>
        </p:txBody>
      </p:sp>
      <p:pic>
        <p:nvPicPr>
          <p:cNvPr id="4" name="Picture 4" descr="http://nko.tmbreg.ru/images/Fotolia_42908997_Subscription_Monthly_X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9954" b="8755"/>
          <a:stretch>
            <a:fillRect/>
          </a:stretch>
        </p:blipFill>
        <p:spPr bwMode="auto">
          <a:xfrm>
            <a:off x="6084168" y="4721837"/>
            <a:ext cx="2627784" cy="213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2920" r="12920" b="82484"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712968" cy="465788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8278"/>
                <a:gridCol w="8404690"/>
              </a:tblGrid>
              <a:tr h="347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800" b="1" spc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Общие сведения о ребёнке.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854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 Unicode MS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Характеристика, включающую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оценку развития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обучающегося на момент составления программы и определяющую приоритетные направления воспитания и обучения ребёнка.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347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pc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Индивидуальный учебный план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347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pc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8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образования в условиях </a:t>
                      </a:r>
                      <a:r>
                        <a:rPr lang="ru-RU" sz="1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организации и семьи.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347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pc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Условия реализации потребности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уходе и присмотре.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492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Перечень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специалистов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участвующих в разработке и реализации СИПР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6013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Перечень возможных задач, мероприятий и форм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сотрудничества организации и семьи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обучающегося.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467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Перечень необходимых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технических средств и дидактических материалов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  <a:tr h="728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tabLst>
                          <a:tab pos="2379980" algn="l"/>
                        </a:tabLs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мониторинга и оценки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динамики обучения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47329" marR="4732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12797" r="18372" b="143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635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Адаптированные образовательные программы</vt:lpstr>
      <vt:lpstr>Нормативно-правовая база</vt:lpstr>
      <vt:lpstr> Адаптированная основная общеобразовательная программа (АООП) </vt:lpstr>
      <vt:lpstr>Слайд 4</vt:lpstr>
      <vt:lpstr>Адаптированная образовательная программа – образовательная программа, адаптированная для обучения лиц с ограниченными возможностями здоровья с учётом  особенностей 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лиц.  </vt:lpstr>
      <vt:lpstr>Слайд 6</vt:lpstr>
      <vt:lpstr>Специальная индивидуальная программа развития (СИПР)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11</cp:revision>
  <dcterms:created xsi:type="dcterms:W3CDTF">2018-10-30T10:53:21Z</dcterms:created>
  <dcterms:modified xsi:type="dcterms:W3CDTF">2018-10-31T06:18:20Z</dcterms:modified>
</cp:coreProperties>
</file>