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72" r:id="rId5"/>
    <p:sldId id="258" r:id="rId6"/>
    <p:sldId id="261" r:id="rId7"/>
    <p:sldId id="266" r:id="rId8"/>
    <p:sldId id="267" r:id="rId9"/>
    <p:sldId id="271" r:id="rId10"/>
    <p:sldId id="273" r:id="rId11"/>
    <p:sldId id="269" r:id="rId12"/>
    <p:sldId id="276" r:id="rId13"/>
    <p:sldId id="278" r:id="rId14"/>
    <p:sldId id="289" r:id="rId15"/>
    <p:sldId id="268" r:id="rId16"/>
    <p:sldId id="270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EE6F9"/>
    <a:srgbClr val="FCC6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102" d="100"/>
          <a:sy n="102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B816C-6BF6-4541-8DCA-85C39A1D446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E444A-34EC-4650-9DCD-1130C4707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E444A-34EC-4650-9DCD-1130C4707A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4B5A-029F-465C-8B64-6FE3097DF5D7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012C-72E7-40FF-99FD-F82F6497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4176464" cy="3286147"/>
          </a:xfrm>
        </p:spPr>
        <p:txBody>
          <a:bodyPr>
            <a:normAutofit fontScale="90000"/>
          </a:bodyPr>
          <a:lstStyle/>
          <a:p>
            <a:pPr lvl="0" indent="539750" fontAlgn="base">
              <a:lnSpc>
                <a:spcPct val="150000"/>
              </a:lnSpc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ПЕДИЧЕСКОЕ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СОПРОВОЖДЕНИЕ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 С  ОВЗ                       В  УСЛОВИЯХ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50912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Маркевич</a:t>
            </a:r>
            <a:r>
              <a:rPr lang="ru-RU" i="1" dirty="0" smtClean="0"/>
              <a:t> Ирина Анатольевна,</a:t>
            </a:r>
          </a:p>
          <a:p>
            <a:pPr algn="ctr"/>
            <a:r>
              <a:rPr lang="ru-RU" i="1" dirty="0" smtClean="0"/>
              <a:t> учитель-логопед, </a:t>
            </a:r>
          </a:p>
          <a:p>
            <a:pPr algn="ctr"/>
            <a:r>
              <a:rPr lang="ru-RU" i="1" dirty="0" smtClean="0"/>
              <a:t>МБОУ «Средняя школа №2» г.Десногорска Смоленской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579695"/>
            <a:ext cx="842968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целью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создания специальных условий для развития и социальной адаптации обучающихся с ОВЗ в соответствии с их реальными возможностями, исходя из особенностей их развития и образовательных потребностей,  мною разработана логопедическая программа. В которой я использовала рекомендаций ведущих специалистов в области логопедии Козыревой Л.М.,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Ефименковой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Л.Н.,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Мисаренко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Г.Г.,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Садовниковой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И.Н.,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Лалаевой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Р.И., А. В.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Ястребовой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,., Т. П. Бессоновой, Л.И., Игнатьевой Т.В., Лопухиной И.С. и с опорой на общеобразовательную программу начальной школы (1-4) по русскому языку.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-62709"/>
            <a:ext cx="871543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Содержательный компонент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Данная программа предназначена для индивидуальной или групповой логопедической работы с учащимися, имеющими ЗПР 2-го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испытывающих трудности формирования устной и письменной речи (письма и чтения). Программа рассчитана на 3 часа в неделю.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Предупреждение неуспеваемости, обусловленной различными нарушениями устной и письменной речи.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Активизировать имеющийся словарный запас и уточнить конструкции предложения.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Формировать полноценный звукобуквенный анализ с установлением соотношения между буквами и звуками в слове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Формировать навыки правильного письма и чтения, развивать языковое чутьё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Развивать навыки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слухопроизносительной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дифференциации гласных и согласных звуков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Формировать навыки различения звуков в письменной речи, опираясь на артикуляционные и акустические признаки.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Обогащать словарный запас как путём накопления представлений об окружающем мире, новых слов, являющихся различными частями речи, так и за счёт умения активно пользоваться различными способами словообразования.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Уточнить конкретно-пространственные знания (использование предлогов в устной и письменной речи).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Логопедическая программа содержит следующие разделы:</a:t>
            </a: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Предложение и слово (9 часов)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Звукобуквенный состав слова (10 ч.)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Слогообразующая роль гласного. Ударение. (11 ч.)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Твердые и мягкие согласные звуки и буквы (9 ч.)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Глухие и звонкие парные согласные звуки (14 ч.)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Согласные звуки, имеющие артикуляционно-акустические сходства (7 ч.)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Предлоги (12 ч.)</a:t>
            </a: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Однокоренные слова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(7 ч.)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 речи (6 ч.)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Чтение. Работа с текстом (5 ч.)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Используются лексические темы.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238436"/>
            <a:ext cx="8429684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требования к знаниям и умениям к концу 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должны знать: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гласные и согласные звуки и буквы, их признаки; гласные ударные и безударные; согласные твердые и мягкие, глухие и звонкие; названия предметов по различным лексическим темам; структуру предложения.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должны уметь: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ставить вопрос к слову и по вопросу определять слова, обозначающие предмет, признак предмета, действие предмета;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распознавать буквы, имеющие близкие по акустико-артикуляционному укладу звуки;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распознавать буквы, имеющие близкие по кинетическому укладу звуки;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распознавать парные согласные;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обозначать на письме мягкость согласных гласными буквами 2 ряда и буквой 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пользоваться различными способами словообразования;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владеть первичными навыками усвоения морфологического состава слова;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писать раздельно предлоги со словами;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записывать предложения: употреблять заглавную букву в начале предложения, ставить точку, восклицательный или вопросительный знак в конце предложения.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5597533" y="271441"/>
            <a:ext cx="1000131" cy="928694"/>
          </a:xfrm>
          <a:prstGeom prst="heart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rPr>
              <a:t>А</a:t>
            </a:r>
          </a:p>
        </p:txBody>
      </p:sp>
      <p:sp>
        <p:nvSpPr>
          <p:cNvPr id="3" name="Ромб 2"/>
          <p:cNvSpPr/>
          <p:nvPr/>
        </p:nvSpPr>
        <p:spPr>
          <a:xfrm>
            <a:off x="4427538" y="260350"/>
            <a:ext cx="1216025" cy="1152525"/>
          </a:xfrm>
          <a:prstGeom prst="diamond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Ж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7707313" y="5564188"/>
            <a:ext cx="1079500" cy="1008062"/>
          </a:xfrm>
          <a:prstGeom prst="hexagon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3500438" y="357188"/>
            <a:ext cx="1000125" cy="857250"/>
          </a:xfrm>
          <a:prstGeom prst="flowChartManualOperation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П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0" y="428625"/>
            <a:ext cx="1000125" cy="785813"/>
          </a:xfrm>
          <a:prstGeom prst="parallelogram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О</a:t>
            </a:r>
          </a:p>
        </p:txBody>
      </p:sp>
      <p:sp>
        <p:nvSpPr>
          <p:cNvPr id="7" name="Капля 6"/>
          <p:cNvSpPr/>
          <p:nvPr/>
        </p:nvSpPr>
        <p:spPr>
          <a:xfrm>
            <a:off x="8243888" y="285750"/>
            <a:ext cx="857250" cy="928688"/>
          </a:xfrm>
          <a:prstGeom prst="teardrop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Е</a:t>
            </a:r>
          </a:p>
        </p:txBody>
      </p:sp>
      <p:sp>
        <p:nvSpPr>
          <p:cNvPr id="8" name="Хорда 7"/>
          <p:cNvSpPr/>
          <p:nvPr/>
        </p:nvSpPr>
        <p:spPr>
          <a:xfrm>
            <a:off x="1000125" y="357188"/>
            <a:ext cx="1071563" cy="857250"/>
          </a:xfrm>
          <a:prstGeom prst="chord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Ь</a:t>
            </a: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1785938" y="285750"/>
            <a:ext cx="928687" cy="928688"/>
          </a:xfrm>
          <a:prstGeom prst="pentagon">
            <a:avLst/>
          </a:prstGeom>
          <a:solidFill>
            <a:srgbClr val="2AE274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Р</a:t>
            </a: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1500188" y="1711325"/>
            <a:ext cx="1000125" cy="928688"/>
          </a:xfrm>
          <a:prstGeom prst="pentagon">
            <a:avLst/>
          </a:prstGeom>
          <a:solidFill>
            <a:srgbClr val="2AE274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>
                <a:solidFill>
                  <a:schemeClr val="tx1"/>
                </a:solidFill>
                <a:latin typeface="Times New Roman" pitchFamily="18" charset="0"/>
              </a:rPr>
              <a:t>Р</a:t>
            </a:r>
            <a:endParaRPr lang="ru-RU" sz="4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4356100" y="1700213"/>
            <a:ext cx="1144588" cy="1079500"/>
          </a:xfrm>
          <a:prstGeom prst="diamond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Хорда 11"/>
          <p:cNvSpPr/>
          <p:nvPr/>
        </p:nvSpPr>
        <p:spPr>
          <a:xfrm>
            <a:off x="5929313" y="1782763"/>
            <a:ext cx="1214437" cy="857250"/>
          </a:xfrm>
          <a:prstGeom prst="chord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443663" y="285750"/>
            <a:ext cx="857250" cy="928688"/>
          </a:xfrm>
          <a:prstGeom prst="triangl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3000375" y="1854200"/>
            <a:ext cx="1071563" cy="785813"/>
          </a:xfrm>
          <a:prstGeom prst="parallelogram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Блок-схема: ручное управление 14"/>
          <p:cNvSpPr/>
          <p:nvPr/>
        </p:nvSpPr>
        <p:spPr>
          <a:xfrm>
            <a:off x="1071563" y="3076575"/>
            <a:ext cx="1000125" cy="857250"/>
          </a:xfrm>
          <a:prstGeom prst="flowChartManualOperation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2357438" y="3076575"/>
            <a:ext cx="1071562" cy="857250"/>
          </a:xfrm>
          <a:prstGeom prst="parallelogram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3786188" y="3005138"/>
            <a:ext cx="928687" cy="928687"/>
          </a:xfrm>
          <a:prstGeom prst="teardrop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143500" y="2933700"/>
            <a:ext cx="928688" cy="928688"/>
          </a:xfrm>
          <a:prstGeom prst="triangl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357938" y="2933700"/>
            <a:ext cx="1071562" cy="928688"/>
          </a:xfrm>
          <a:prstGeom prst="hexagon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57313" y="4300538"/>
            <a:ext cx="857250" cy="928687"/>
          </a:xfrm>
          <a:prstGeom prst="triangl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3714750" y="4300538"/>
            <a:ext cx="928688" cy="928687"/>
          </a:xfrm>
          <a:prstGeom prst="teardrop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5072063" y="4229100"/>
            <a:ext cx="1000125" cy="928688"/>
          </a:xfrm>
          <a:prstGeom prst="pentagon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Хорда 22"/>
          <p:cNvSpPr/>
          <p:nvPr/>
        </p:nvSpPr>
        <p:spPr>
          <a:xfrm>
            <a:off x="6357938" y="4300538"/>
            <a:ext cx="1071562" cy="857250"/>
          </a:xfrm>
          <a:prstGeom prst="chord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86063" y="285750"/>
            <a:ext cx="714375" cy="928688"/>
          </a:xfrm>
          <a:prstGeom prst="ellips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5" name="Овал 24"/>
          <p:cNvSpPr/>
          <p:nvPr/>
        </p:nvSpPr>
        <p:spPr>
          <a:xfrm>
            <a:off x="2571750" y="4300538"/>
            <a:ext cx="785813" cy="928687"/>
          </a:xfrm>
          <a:prstGeom prst="ellips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203575" y="1844675"/>
            <a:ext cx="574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О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572000" y="1771650"/>
            <a:ext cx="649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Ж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083300" y="1844675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Ь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258888" y="3079750"/>
            <a:ext cx="6265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П      О        Е       З      Д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547813" y="4459288"/>
            <a:ext cx="576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З      В      Е        Р      Ь</a:t>
            </a:r>
          </a:p>
        </p:txBody>
      </p:sp>
      <p:sp>
        <p:nvSpPr>
          <p:cNvPr id="31" name="Равнобедренный треугольник 18"/>
          <p:cNvSpPr/>
          <p:nvPr/>
        </p:nvSpPr>
        <p:spPr>
          <a:xfrm>
            <a:off x="3571875" y="5524500"/>
            <a:ext cx="928688" cy="1000125"/>
          </a:xfrm>
          <a:prstGeom prst="triangl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32" name="Овал 29"/>
          <p:cNvSpPr/>
          <p:nvPr/>
        </p:nvSpPr>
        <p:spPr>
          <a:xfrm>
            <a:off x="5580063" y="5516563"/>
            <a:ext cx="863600" cy="1008062"/>
          </a:xfrm>
          <a:prstGeom prst="ellipse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33" name="Параллелограмм 6"/>
          <p:cNvSpPr/>
          <p:nvPr/>
        </p:nvSpPr>
        <p:spPr>
          <a:xfrm>
            <a:off x="6564334" y="5637234"/>
            <a:ext cx="1079500" cy="863600"/>
          </a:xfrm>
          <a:prstGeom prst="parallelogram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Шестиугольник 4"/>
          <p:cNvSpPr/>
          <p:nvPr/>
        </p:nvSpPr>
        <p:spPr>
          <a:xfrm>
            <a:off x="7164388" y="260350"/>
            <a:ext cx="1000125" cy="928688"/>
          </a:xfrm>
          <a:prstGeom prst="hexagon">
            <a:avLst/>
          </a:prstGeom>
          <a:solidFill>
            <a:srgbClr val="2AE2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Д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4427538" y="5707063"/>
            <a:ext cx="1081087" cy="936625"/>
          </a:xfrm>
          <a:custGeom>
            <a:avLst/>
            <a:gdLst>
              <a:gd name="T0" fmla="*/ 1361604159 w 21600"/>
              <a:gd name="T1" fmla="*/ 178313172 h 21600"/>
              <a:gd name="T2" fmla="*/ 367105281 w 21600"/>
              <a:gd name="T3" fmla="*/ 880562125 h 21600"/>
              <a:gd name="T4" fmla="*/ 1361604159 w 21600"/>
              <a:gd name="T5" fmla="*/ 1761122862 h 21600"/>
              <a:gd name="T6" fmla="*/ 2147483647 w 21600"/>
              <a:gd name="T7" fmla="*/ 8805621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2AE27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86217" y="5715000"/>
            <a:ext cx="5000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     А    В     О     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3487738" y="2822556"/>
            <a:ext cx="1584325" cy="129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щё</a:t>
            </a:r>
          </a:p>
        </p:txBody>
      </p:sp>
      <p:sp>
        <p:nvSpPr>
          <p:cNvPr id="3" name="Rectangle 12"/>
          <p:cNvSpPr>
            <a:spLocks noRot="1" noChangeArrowheads="1"/>
          </p:cNvSpPr>
          <p:nvPr/>
        </p:nvSpPr>
        <p:spPr bwMode="auto">
          <a:xfrm>
            <a:off x="1130300" y="4665643"/>
            <a:ext cx="1584325" cy="13255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ще</a:t>
            </a:r>
          </a:p>
        </p:txBody>
      </p:sp>
      <p:sp>
        <p:nvSpPr>
          <p:cNvPr id="4" name="Rectangle 13"/>
          <p:cNvSpPr>
            <a:spLocks noRot="1" noChangeArrowheads="1"/>
          </p:cNvSpPr>
          <p:nvPr/>
        </p:nvSpPr>
        <p:spPr bwMode="auto">
          <a:xfrm>
            <a:off x="6516688" y="2606656"/>
            <a:ext cx="1584325" cy="13684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чи</a:t>
            </a:r>
          </a:p>
        </p:txBody>
      </p:sp>
      <p:sp>
        <p:nvSpPr>
          <p:cNvPr id="5" name="Rectangle 14"/>
          <p:cNvSpPr>
            <a:spLocks noRot="1" noChangeArrowheads="1"/>
          </p:cNvSpPr>
          <p:nvPr/>
        </p:nvSpPr>
        <p:spPr bwMode="auto">
          <a:xfrm>
            <a:off x="4140200" y="857231"/>
            <a:ext cx="1584325" cy="13255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ще</a:t>
            </a:r>
          </a:p>
        </p:txBody>
      </p:sp>
      <p:sp>
        <p:nvSpPr>
          <p:cNvPr id="6" name="Rectangle 18"/>
          <p:cNvSpPr txBox="1">
            <a:spLocks noRot="1" noChangeArrowheads="1"/>
          </p:cNvSpPr>
          <p:nvPr/>
        </p:nvSpPr>
        <p:spPr>
          <a:xfrm>
            <a:off x="1476375" y="887393"/>
            <a:ext cx="1584325" cy="1295400"/>
          </a:xfrm>
          <a:prstGeom prst="rect">
            <a:avLst/>
          </a:prstGeom>
          <a:solidFill>
            <a:srgbClr val="FF00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Kunstler Script" pitchFamily="66" charset="0"/>
                <a:ea typeface="+mj-ea"/>
                <a:cs typeface="+mj-cs"/>
              </a:rPr>
              <a:t>ру</a:t>
            </a:r>
          </a:p>
        </p:txBody>
      </p:sp>
      <p:sp>
        <p:nvSpPr>
          <p:cNvPr id="7" name="Rectangle 19"/>
          <p:cNvSpPr>
            <a:spLocks noRot="1" noChangeArrowheads="1"/>
          </p:cNvSpPr>
          <p:nvPr/>
        </p:nvSpPr>
        <p:spPr bwMode="auto">
          <a:xfrm>
            <a:off x="6786563" y="642918"/>
            <a:ext cx="1584325" cy="1325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точ</a:t>
            </a:r>
          </a:p>
        </p:txBody>
      </p:sp>
      <p:sp>
        <p:nvSpPr>
          <p:cNvPr id="8" name="Rectangle 20"/>
          <p:cNvSpPr>
            <a:spLocks noRot="1" noChangeArrowheads="1"/>
          </p:cNvSpPr>
          <p:nvPr/>
        </p:nvSpPr>
        <p:spPr bwMode="auto">
          <a:xfrm>
            <a:off x="684213" y="2786043"/>
            <a:ext cx="1584325" cy="13255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dirty="0" err="1">
                <a:solidFill>
                  <a:srgbClr val="333300"/>
                </a:solidFill>
                <a:latin typeface="Kunstler Script" pitchFamily="66" charset="0"/>
              </a:rPr>
              <a:t>чи</a:t>
            </a:r>
            <a:endParaRPr lang="ru-RU" sz="6000" dirty="0">
              <a:solidFill>
                <a:srgbClr val="333300"/>
              </a:solidFill>
              <a:latin typeface="Kunstler Script" pitchFamily="66" charset="0"/>
            </a:endParaRPr>
          </a:p>
        </p:txBody>
      </p:sp>
      <p:sp>
        <p:nvSpPr>
          <p:cNvPr id="9" name="Rectangle 21"/>
          <p:cNvSpPr>
            <a:spLocks noRot="1" noChangeArrowheads="1"/>
          </p:cNvSpPr>
          <p:nvPr/>
        </p:nvSpPr>
        <p:spPr bwMode="auto">
          <a:xfrm>
            <a:off x="4429125" y="4695806"/>
            <a:ext cx="1584325" cy="13255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вол</a:t>
            </a:r>
          </a:p>
        </p:txBody>
      </p:sp>
      <p:sp>
        <p:nvSpPr>
          <p:cNvPr id="10" name="Rectangle 22"/>
          <p:cNvSpPr>
            <a:spLocks noRot="1" noChangeArrowheads="1"/>
          </p:cNvSpPr>
          <p:nvPr/>
        </p:nvSpPr>
        <p:spPr bwMode="auto">
          <a:xfrm>
            <a:off x="7072313" y="4754543"/>
            <a:ext cx="1584325" cy="1325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333300"/>
                </a:solidFill>
                <a:latin typeface="Kunstler Script" pitchFamily="66" charset="0"/>
              </a:rPr>
              <a:t>ка</a:t>
            </a:r>
          </a:p>
        </p:txBody>
      </p:sp>
      <p:sp>
        <p:nvSpPr>
          <p:cNvPr id="11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1071563" y="6357958"/>
            <a:ext cx="6858000" cy="434975"/>
          </a:xfrm>
          <a:noFill/>
        </p:spPr>
        <p:txBody>
          <a:bodyPr/>
          <a:lstStyle/>
          <a:p>
            <a:r>
              <a:rPr lang="ru-RU" sz="1200" dirty="0" err="1" smtClean="0">
                <a:solidFill>
                  <a:schemeClr val="tx1"/>
                </a:solidFill>
              </a:rPr>
              <a:t>Маркевич</a:t>
            </a:r>
            <a:r>
              <a:rPr lang="ru-RU" sz="1200" dirty="0" smtClean="0">
                <a:solidFill>
                  <a:schemeClr val="tx1"/>
                </a:solidFill>
              </a:rPr>
              <a:t> И. А., учитель-логопед, МБОУ СШ №2 г.Десногорска Смоленской обл.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794" y="14285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Составить слова из слогов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755650" y="1000108"/>
            <a:ext cx="1235075" cy="655637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клещи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995738" y="928670"/>
            <a:ext cx="1584325" cy="720725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клубника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957888" y="1000108"/>
            <a:ext cx="990600" cy="6096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утка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308850" y="1000108"/>
            <a:ext cx="1182688" cy="650875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трава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411413" y="1000108"/>
            <a:ext cx="1135062" cy="6096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вёдра</a:t>
            </a:r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171575" y="1908158"/>
            <a:ext cx="304800" cy="320675"/>
          </a:xfrm>
          <a:prstGeom prst="ellipse">
            <a:avLst/>
          </a:prstGeom>
          <a:solidFill>
            <a:srgbClr val="FEE6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2827338" y="1919270"/>
            <a:ext cx="304800" cy="304800"/>
          </a:xfrm>
          <a:prstGeom prst="ellipse">
            <a:avLst/>
          </a:prstGeom>
          <a:solidFill>
            <a:srgbClr val="FEE6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2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4627563" y="1908158"/>
            <a:ext cx="304800" cy="304800"/>
          </a:xfrm>
          <a:prstGeom prst="ellipse">
            <a:avLst/>
          </a:prstGeom>
          <a:solidFill>
            <a:srgbClr val="FEE6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2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6354763" y="1908158"/>
            <a:ext cx="304800" cy="304800"/>
          </a:xfrm>
          <a:prstGeom prst="ellipse">
            <a:avLst/>
          </a:prstGeom>
          <a:solidFill>
            <a:srgbClr val="FEE6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3</a:t>
            </a:r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7796213" y="1919270"/>
            <a:ext cx="304800" cy="304800"/>
          </a:xfrm>
          <a:prstGeom prst="ellipse">
            <a:avLst/>
          </a:prstGeom>
          <a:solidFill>
            <a:srgbClr val="FEE6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3</a:t>
            </a:r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611188" y="4000504"/>
            <a:ext cx="1439862" cy="677862"/>
          </a:xfrm>
          <a:prstGeom prst="ellipse">
            <a:avLst/>
          </a:prstGeom>
          <a:solidFill>
            <a:srgbClr val="CCFF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ученица</a:t>
            </a: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2268538" y="4030666"/>
            <a:ext cx="1358900" cy="674688"/>
          </a:xfrm>
          <a:prstGeom prst="ellipse">
            <a:avLst/>
          </a:prstGeom>
          <a:solidFill>
            <a:srgbClr val="CCFF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звёзды</a:t>
            </a: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3924300" y="4030666"/>
            <a:ext cx="1493838" cy="674688"/>
          </a:xfrm>
          <a:prstGeom prst="ellipse">
            <a:avLst/>
          </a:prstGeom>
          <a:solidFill>
            <a:srgbClr val="CCFF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колодец</a:t>
            </a: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5595938" y="4030666"/>
            <a:ext cx="1281112" cy="647700"/>
          </a:xfrm>
          <a:prstGeom prst="ellipse">
            <a:avLst/>
          </a:prstGeom>
          <a:solidFill>
            <a:srgbClr val="CCFF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белка</a:t>
            </a:r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097713" y="4000504"/>
            <a:ext cx="1290637" cy="684212"/>
          </a:xfrm>
          <a:prstGeom prst="ellipse">
            <a:avLst/>
          </a:prstGeom>
          <a:solidFill>
            <a:srgbClr val="CCFF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краски</a:t>
            </a: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524000" y="2605070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33CC33"/>
                </a:solidFill>
                <a:latin typeface="Verdana" pitchFamily="34" charset="0"/>
              </a:rPr>
              <a:t>Щ</a:t>
            </a:r>
          </a:p>
        </p:txBody>
      </p:sp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2514600" y="2605070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Verdana" pitchFamily="34" charset="0"/>
              </a:rPr>
              <a:t>Ё</a:t>
            </a: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492500" y="2605070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Verdana" pitchFamily="34" charset="0"/>
              </a:rPr>
              <a:t>Л</a:t>
            </a:r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>
            <a:off x="4427538" y="2605070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66"/>
                </a:solidFill>
                <a:latin typeface="Verdana" pitchFamily="34" charset="0"/>
              </a:rPr>
              <a:t>К</a:t>
            </a: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364163" y="2605070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1692275" y="5367341"/>
            <a:ext cx="935038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33CC33"/>
                </a:solidFill>
                <a:latin typeface="Verdana" pitchFamily="34" charset="0"/>
              </a:rPr>
              <a:t>Ч</a:t>
            </a:r>
          </a:p>
        </p:txBody>
      </p:sp>
      <p:sp>
        <p:nvSpPr>
          <p:cNvPr id="23" name="Line 63"/>
          <p:cNvSpPr>
            <a:spLocks noChangeShapeType="1"/>
          </p:cNvSpPr>
          <p:nvPr/>
        </p:nvSpPr>
        <p:spPr bwMode="auto">
          <a:xfrm>
            <a:off x="1476375" y="2081195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>
            <a:off x="3132138" y="208119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>
            <a:off x="5003800" y="208119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6659563" y="208119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7" name="Oval 68"/>
          <p:cNvSpPr>
            <a:spLocks noChangeArrowheads="1"/>
          </p:cNvSpPr>
          <p:nvPr/>
        </p:nvSpPr>
        <p:spPr bwMode="auto">
          <a:xfrm>
            <a:off x="1098550" y="4903791"/>
            <a:ext cx="304800" cy="32067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2</a:t>
            </a:r>
          </a:p>
        </p:txBody>
      </p:sp>
      <p:sp>
        <p:nvSpPr>
          <p:cNvPr id="28" name="Oval 69"/>
          <p:cNvSpPr>
            <a:spLocks noChangeArrowheads="1"/>
          </p:cNvSpPr>
          <p:nvPr/>
        </p:nvSpPr>
        <p:spPr bwMode="auto">
          <a:xfrm>
            <a:off x="2754313" y="4914904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3</a:t>
            </a:r>
          </a:p>
        </p:txBody>
      </p:sp>
      <p:sp>
        <p:nvSpPr>
          <p:cNvPr id="29" name="Oval 70"/>
          <p:cNvSpPr>
            <a:spLocks noChangeArrowheads="1"/>
          </p:cNvSpPr>
          <p:nvPr/>
        </p:nvSpPr>
        <p:spPr bwMode="auto">
          <a:xfrm>
            <a:off x="4554538" y="4903791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3</a:t>
            </a:r>
          </a:p>
        </p:txBody>
      </p:sp>
      <p:sp>
        <p:nvSpPr>
          <p:cNvPr id="30" name="Oval 71"/>
          <p:cNvSpPr>
            <a:spLocks noChangeArrowheads="1"/>
          </p:cNvSpPr>
          <p:nvPr/>
        </p:nvSpPr>
        <p:spPr bwMode="auto">
          <a:xfrm>
            <a:off x="6210300" y="4903791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4</a:t>
            </a:r>
          </a:p>
        </p:txBody>
      </p:sp>
      <p:sp>
        <p:nvSpPr>
          <p:cNvPr id="31" name="Oval 72"/>
          <p:cNvSpPr>
            <a:spLocks noChangeArrowheads="1"/>
          </p:cNvSpPr>
          <p:nvPr/>
        </p:nvSpPr>
        <p:spPr bwMode="auto">
          <a:xfrm>
            <a:off x="7651750" y="4914904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3</a:t>
            </a:r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>
            <a:off x="1403350" y="5076829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>
            <a:off x="3060700" y="5076829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>
            <a:off x="4859338" y="5076829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6515100" y="5076829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" name="Rectangle 78"/>
          <p:cNvSpPr>
            <a:spLocks noChangeArrowheads="1"/>
          </p:cNvSpPr>
          <p:nvPr/>
        </p:nvSpPr>
        <p:spPr bwMode="auto">
          <a:xfrm>
            <a:off x="2627313" y="5367341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Verdana" pitchFamily="34" charset="0"/>
              </a:rPr>
              <a:t>Ё</a:t>
            </a:r>
          </a:p>
        </p:txBody>
      </p:sp>
      <p:sp>
        <p:nvSpPr>
          <p:cNvPr id="37" name="Rectangle 79"/>
          <p:cNvSpPr>
            <a:spLocks noChangeArrowheads="1"/>
          </p:cNvSpPr>
          <p:nvPr/>
        </p:nvSpPr>
        <p:spPr bwMode="auto">
          <a:xfrm>
            <a:off x="3605213" y="5367341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Verdana" pitchFamily="34" charset="0"/>
              </a:rPr>
              <a:t>Л</a:t>
            </a:r>
          </a:p>
        </p:txBody>
      </p:sp>
      <p:sp>
        <p:nvSpPr>
          <p:cNvPr id="38" name="Rectangle 80"/>
          <p:cNvSpPr>
            <a:spLocks noChangeArrowheads="1"/>
          </p:cNvSpPr>
          <p:nvPr/>
        </p:nvSpPr>
        <p:spPr bwMode="auto">
          <a:xfrm>
            <a:off x="4540250" y="5367341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66"/>
                </a:solidFill>
                <a:latin typeface="Verdana" pitchFamily="34" charset="0"/>
              </a:rPr>
              <a:t>К</a:t>
            </a:r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5476875" y="5367341"/>
            <a:ext cx="990600" cy="8382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66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785938" y="71414"/>
            <a:ext cx="5214937" cy="714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Игра «Расшифруй слова»</a:t>
            </a:r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>
          <a:xfrm>
            <a:off x="857250" y="6500834"/>
            <a:ext cx="7429500" cy="398463"/>
          </a:xfrm>
          <a:noFill/>
        </p:spPr>
        <p:txBody>
          <a:bodyPr/>
          <a:lstStyle/>
          <a:p>
            <a:r>
              <a:rPr lang="ru-RU" sz="1200" dirty="0" err="1" smtClean="0">
                <a:solidFill>
                  <a:schemeClr val="tx1"/>
                </a:solidFill>
              </a:rPr>
              <a:t>Маркевич</a:t>
            </a:r>
            <a:r>
              <a:rPr lang="ru-RU" sz="1200" dirty="0" smtClean="0">
                <a:solidFill>
                  <a:schemeClr val="tx1"/>
                </a:solidFill>
              </a:rPr>
              <a:t> И. А., учитель-логопед, МБОУ СШ №2 г. Десногорска Смоленской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pic4you.ru/allimage/y2012/09-17/12216/2448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4483100"/>
            <a:ext cx="32131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1763713" y="188913"/>
            <a:ext cx="7000875" cy="5214937"/>
            <a:chOff x="1214438" y="142875"/>
            <a:chExt cx="7000875" cy="5214938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286250" y="2098675"/>
              <a:ext cx="66516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0" b="1">
                  <a:solidFill>
                    <a:srgbClr val="FF0000"/>
                  </a:solidFill>
                  <a:latin typeface="Calibri" pitchFamily="34" charset="0"/>
                </a:rPr>
                <a:t>И</a:t>
              </a: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3375" y="571500"/>
              <a:ext cx="107156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FF0000"/>
                  </a:solidFill>
                  <a:latin typeface="Calibri" pitchFamily="34" charset="0"/>
                </a:rPr>
                <a:t>гол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786063" y="2884488"/>
              <a:ext cx="8572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FF0000"/>
                  </a:solidFill>
                  <a:latin typeface="Calibri" pitchFamily="34" charset="0"/>
                </a:rPr>
                <a:t>ки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643563" y="1527175"/>
              <a:ext cx="8572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00B0F0"/>
                  </a:solidFill>
                  <a:latin typeface="Calibri" pitchFamily="34" charset="0"/>
                </a:rPr>
                <a:t>ле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143625" y="3670300"/>
              <a:ext cx="928688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жа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214938" y="2455863"/>
              <a:ext cx="928687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00B0F0"/>
                  </a:solidFill>
                  <a:latin typeface="Calibri" pitchFamily="34" charset="0"/>
                </a:rPr>
                <a:t>ли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214438" y="3910013"/>
              <a:ext cx="85725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ле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072188" y="142875"/>
              <a:ext cx="10001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>
                  <a:solidFill>
                    <a:srgbClr val="33717D"/>
                  </a:solidFill>
                  <a:latin typeface="Calibri" pitchFamily="34" charset="0"/>
                </a:rPr>
                <a:t>жа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643063" y="1857375"/>
              <a:ext cx="928687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ли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929063" y="4527550"/>
              <a:ext cx="928687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00B050"/>
                  </a:solidFill>
                  <a:latin typeface="Calibri" pitchFamily="34" charset="0"/>
                </a:rPr>
                <a:t>да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357938" y="2527300"/>
              <a:ext cx="1214437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7030A0"/>
                  </a:solidFill>
                  <a:latin typeface="Calibri" pitchFamily="34" charset="0"/>
                </a:rPr>
                <a:t>под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2571750" y="4338638"/>
              <a:ext cx="1357313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FFC000"/>
                  </a:solidFill>
                  <a:latin typeface="Calibri" pitchFamily="34" charset="0"/>
                </a:rPr>
                <a:t>стол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643063" y="2741613"/>
              <a:ext cx="50006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33717D"/>
                  </a:solidFill>
                  <a:latin typeface="Calibri" pitchFamily="34" charset="0"/>
                </a:rPr>
                <a:t>у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86625" y="1598613"/>
              <a:ext cx="928688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33717D"/>
                  </a:solidFill>
                  <a:latin typeface="Calibri" pitchFamily="34" charset="0"/>
                </a:rPr>
                <a:t>бе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214563" y="741363"/>
              <a:ext cx="928687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00B0F0"/>
                  </a:solidFill>
                  <a:latin typeface="Calibri" pitchFamily="34" charset="0"/>
                </a:rPr>
                <a:t>жа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428750" y="214313"/>
              <a:ext cx="928688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33717D"/>
                  </a:solidFill>
                  <a:latin typeface="Calibri" pitchFamily="34" charset="0"/>
                </a:rPr>
                <a:t>ли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058444" y="3371057"/>
              <a:ext cx="1670050" cy="1214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5400000" flipH="1" flipV="1">
              <a:off x="4106068" y="1702594"/>
              <a:ext cx="1096963" cy="120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2964656" y="1464469"/>
              <a:ext cx="1857375" cy="1500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endCxn id="8" idx="1"/>
            </p:cNvCxnSpPr>
            <p:nvPr/>
          </p:nvCxnSpPr>
          <p:spPr>
            <a:xfrm flipV="1">
              <a:off x="1928813" y="4084638"/>
              <a:ext cx="4214812" cy="2730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10800000">
              <a:off x="2357438" y="2428875"/>
              <a:ext cx="4000500" cy="1571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10800000">
              <a:off x="3000375" y="1214437"/>
              <a:ext cx="2786063" cy="7143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3000375" y="1428750"/>
              <a:ext cx="2571750" cy="1285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2000250" y="2214562"/>
              <a:ext cx="5357813" cy="100012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16200000" flipV="1">
              <a:off x="6429375" y="928687"/>
              <a:ext cx="1143000" cy="8572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10800000">
              <a:off x="2143125" y="642937"/>
              <a:ext cx="4071938" cy="7143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2428875" y="2071687"/>
              <a:ext cx="3286125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 flipV="1">
              <a:off x="1571625" y="3500438"/>
              <a:ext cx="1357313" cy="7143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16200000" flipV="1">
              <a:off x="1964531" y="3393283"/>
              <a:ext cx="1285875" cy="1071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4357688" y="3214688"/>
              <a:ext cx="2286000" cy="16430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 flipV="1">
              <a:off x="3143250" y="3214688"/>
              <a:ext cx="3429000" cy="13573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7188" y="5357813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Иголки лежали лежали,  да под стол убежали.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0915">
            <a:off x="1538288" y="-61913"/>
            <a:ext cx="488791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ИЗОГРАФЫ\яб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214313"/>
            <a:ext cx="4151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75" y="5429250"/>
            <a:ext cx="8072438" cy="1000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яблоко – 6 б., 7 зв., 3 слг., 3 гл., 3 согл.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286250"/>
            <a:ext cx="17145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2144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75" y="730270"/>
            <a:ext cx="3786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перевязочный материал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75" y="1444645"/>
            <a:ext cx="2786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весенний месяц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13" y="2159020"/>
            <a:ext cx="43576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зверек, живущий под землей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3313" y="4230708"/>
            <a:ext cx="40719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прием пищи в середине дня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3313" y="2801958"/>
            <a:ext cx="5000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автор стихотворных произведений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43313" y="3516333"/>
            <a:ext cx="5072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пушной зверь с ценным мехом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587395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301770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88" y="2016145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88" y="4159270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88" y="2730520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88" y="3444895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88" y="5588020"/>
          <a:ext cx="5143507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023"/>
                <a:gridCol w="764023"/>
                <a:gridCol w="764023"/>
                <a:gridCol w="764023"/>
                <a:gridCol w="695805"/>
                <a:gridCol w="695805"/>
                <a:gridCol w="695805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88" y="4873645"/>
          <a:ext cx="4500592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85818"/>
                <a:gridCol w="714380"/>
                <a:gridCol w="714378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5" y="4802208"/>
            <a:ext cx="3929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сладкий напиток из вареных фруктов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88" y="587395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88" y="1301770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57188" y="2016145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7188" y="4159270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57188" y="2730520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Э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57188" y="3444895"/>
          <a:ext cx="30718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7188" y="5588020"/>
          <a:ext cx="5214971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7"/>
                <a:gridCol w="785818"/>
                <a:gridCol w="714380"/>
                <a:gridCol w="785818"/>
                <a:gridCol w="714380"/>
                <a:gridCol w="714380"/>
                <a:gridCol w="71437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88" y="4873645"/>
          <a:ext cx="4500592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85818"/>
                <a:gridCol w="714380"/>
                <a:gridCol w="71437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5643563" y="5588020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/>
              <a:t>падающий с высоты поток воды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7422" y="7141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Замени выражение одним словом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6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214687"/>
            <a:ext cx="8786874" cy="3643337"/>
          </a:xfrm>
        </p:spPr>
        <p:txBody>
          <a:bodyPr>
            <a:normAutofit/>
          </a:bodyPr>
          <a:lstStyle/>
          <a:p>
            <a:pPr lvl="0" algn="just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Дети с ограниченными возможностями здоровья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дети, состояние здоровья которых препятствует освоению образовательных программ вне специальных условий обучения и воспитания, то есть это дети </a:t>
            </a:r>
            <a:r>
              <a:rPr lang="ru-RU" sz="2400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или психическом развитии и нуждающиеся в создании специальных условий для обучения и воспитания.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6439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Согласно статье 42 Федерального закона Российской Федерации «Об образовании в РФ» № 273-ФЗ, обучающийся, испытывающий трудности в освоении основных образовательных программ, развитии и социальной адаптации «вправе получать психолого-педагогическую, медицинскую и социальную помощь». Одним из требований образовательных стандартов является сопровождение учащихся, испытывающих трудности в обучении.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0298" y="500042"/>
            <a:ext cx="4429156" cy="11430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ШИФРОВКИ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3" name="Picture 2" descr="Данилы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963137"/>
            <a:ext cx="2124743" cy="218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Т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1928826" cy="20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кис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71414"/>
            <a:ext cx="2071702" cy="18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omovoy-timof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42852"/>
            <a:ext cx="16901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3143248"/>
            <a:ext cx="642942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ym typeface="Wingdings"/>
              </a:rPr>
              <a:t>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286776" y="4429132"/>
            <a:ext cx="6429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ym typeface="Wingdings"/>
              </a:rPr>
              <a:t>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2285992"/>
            <a:ext cx="47863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ym typeface="Wingdings"/>
              </a:rPr>
              <a:t></a:t>
            </a:r>
            <a:r>
              <a:rPr lang="ru-RU" sz="2000" dirty="0" err="1" smtClean="0"/>
              <a:t>олби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smtClean="0"/>
              <a:t>   </a:t>
            </a:r>
            <a:r>
              <a:rPr lang="ru-RU" sz="2000" dirty="0" smtClean="0">
                <a:sym typeface="Wingdings"/>
              </a:rPr>
              <a:t></a:t>
            </a:r>
            <a:r>
              <a:rPr lang="ru-RU" sz="2000" dirty="0" err="1" smtClean="0"/>
              <a:t>я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ел</a:t>
            </a:r>
            <a:r>
              <a:rPr lang="ru-RU" sz="2000" dirty="0" smtClean="0"/>
              <a:t>,  словно  </a:t>
            </a:r>
            <a:r>
              <a:rPr lang="ru-RU" sz="2000" dirty="0" err="1" smtClean="0"/>
              <a:t>пло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ник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С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вол</a:t>
            </a:r>
            <a:r>
              <a:rPr lang="ru-RU" sz="2000" dirty="0" smtClean="0"/>
              <a:t>   </a:t>
            </a:r>
            <a:r>
              <a:rPr lang="ru-RU" sz="2000" dirty="0" err="1" smtClean="0"/>
              <a:t>по</a:t>
            </a:r>
            <a:r>
              <a:rPr lang="ru-RU" sz="2000" dirty="0" err="1" smtClean="0">
                <a:sym typeface="Wingdings"/>
              </a:rPr>
              <a:t></a:t>
            </a:r>
            <a:r>
              <a:rPr lang="ru-RU" sz="2000" dirty="0" err="1" smtClean="0"/>
              <a:t>гнивший</a:t>
            </a:r>
            <a:r>
              <a:rPr lang="ru-RU" sz="2000" dirty="0" smtClean="0"/>
              <a:t>:  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err="1" smtClean="0"/>
              <a:t>ук-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ук-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ук</a:t>
            </a:r>
            <a:r>
              <a:rPr lang="ru-RU" sz="2000" dirty="0" smtClean="0"/>
              <a:t>!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>
                <a:sym typeface="Wingdings"/>
              </a:rPr>
              <a:t></a:t>
            </a:r>
            <a:r>
              <a:rPr lang="ru-RU" sz="2000" dirty="0" err="1" smtClean="0"/>
              <a:t>я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ел</a:t>
            </a:r>
            <a:r>
              <a:rPr lang="ru-RU" sz="2000" dirty="0" smtClean="0"/>
              <a:t> – </a:t>
            </a:r>
            <a:r>
              <a:rPr lang="ru-RU" sz="2000" dirty="0" err="1" smtClean="0"/>
              <a:t>ис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инный</a:t>
            </a:r>
            <a:r>
              <a:rPr lang="ru-RU" sz="2000" dirty="0" smtClean="0"/>
              <a:t>  </a:t>
            </a:r>
            <a:r>
              <a:rPr lang="ru-RU" sz="2000" dirty="0" err="1" smtClean="0"/>
              <a:t>рабо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ник</a:t>
            </a:r>
            <a:endParaRPr lang="ru-RU" sz="2000" dirty="0" smtClean="0"/>
          </a:p>
          <a:p>
            <a:r>
              <a:rPr lang="ru-RU" sz="2000" dirty="0" smtClean="0"/>
              <a:t>И  </a:t>
            </a:r>
            <a:r>
              <a:rPr lang="ru-RU" sz="2000" dirty="0" smtClean="0">
                <a:sym typeface="Wingdings"/>
              </a:rPr>
              <a:t></a:t>
            </a:r>
            <a:r>
              <a:rPr lang="ru-RU" sz="2000" dirty="0" err="1" smtClean="0"/>
              <a:t>еревьям</a:t>
            </a:r>
            <a:r>
              <a:rPr lang="ru-RU" sz="2000" dirty="0" smtClean="0"/>
              <a:t> – первый  </a:t>
            </a:r>
            <a:r>
              <a:rPr lang="ru-RU" sz="2000" dirty="0" smtClean="0">
                <a:sym typeface="Wingdings"/>
              </a:rPr>
              <a:t></a:t>
            </a:r>
            <a:r>
              <a:rPr lang="ru-RU" sz="2000" dirty="0" smtClean="0"/>
              <a:t>руг.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Он  в  </a:t>
            </a:r>
            <a:r>
              <a:rPr lang="ru-RU" sz="2000" dirty="0" err="1" smtClean="0"/>
              <a:t>рабо</a:t>
            </a:r>
            <a:r>
              <a:rPr lang="ru-RU" sz="2000" dirty="0" err="1" smtClean="0">
                <a:sym typeface="Wingdings"/>
              </a:rPr>
              <a:t></a:t>
            </a:r>
            <a:r>
              <a:rPr lang="ru-RU" sz="2000" dirty="0" err="1" smtClean="0"/>
              <a:t>е</a:t>
            </a:r>
            <a:r>
              <a:rPr lang="ru-RU" sz="2000" dirty="0" smtClean="0"/>
              <a:t>   безупречен,</a:t>
            </a:r>
          </a:p>
          <a:p>
            <a:r>
              <a:rPr lang="ru-RU" sz="2000" dirty="0" smtClean="0"/>
              <a:t>О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smtClean="0"/>
              <a:t>   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smtClean="0"/>
              <a:t>ого  и  знамени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Он  и   </a:t>
            </a:r>
            <a:r>
              <a:rPr lang="ru-RU" sz="2000" dirty="0" smtClean="0">
                <a:sym typeface="Wingdings"/>
              </a:rPr>
              <a:t></a:t>
            </a:r>
            <a:r>
              <a:rPr lang="ru-RU" sz="2000" dirty="0" err="1" smtClean="0"/>
              <a:t>ерево</a:t>
            </a:r>
            <a:r>
              <a:rPr lang="ru-RU" sz="2000" dirty="0" smtClean="0"/>
              <a:t>   излечи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И   </a:t>
            </a:r>
            <a:r>
              <a:rPr lang="ru-RU" sz="2000" dirty="0" smtClean="0">
                <a:sym typeface="Wingdings"/>
              </a:rPr>
              <a:t></a:t>
            </a:r>
            <a:r>
              <a:rPr lang="ru-RU" sz="2000" dirty="0" err="1" smtClean="0"/>
              <a:t>упло</a:t>
            </a:r>
            <a:r>
              <a:rPr lang="ru-RU" sz="2000" dirty="0" smtClean="0"/>
              <a:t>   сооруди</a:t>
            </a:r>
            <a:r>
              <a:rPr lang="ru-RU" sz="2000" dirty="0" smtClean="0">
                <a:sym typeface="Wingdings"/>
              </a:rPr>
              <a:t>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/>
          </p:cNvSpPr>
          <p:nvPr/>
        </p:nvSpPr>
        <p:spPr>
          <a:xfrm>
            <a:off x="1979613" y="3933825"/>
            <a:ext cx="2232025" cy="1079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СНА</a:t>
            </a:r>
          </a:p>
        </p:txBody>
      </p:sp>
      <p:pic>
        <p:nvPicPr>
          <p:cNvPr id="18" name="Рисунок 4" descr="http://im0-tub-ru.yandex.net/i?id=176789970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8913"/>
            <a:ext cx="37433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35150" y="-363538"/>
            <a:ext cx="1368425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b="1">
                <a:latin typeface="Times New Roman" pitchFamily="18" charset="0"/>
              </a:rPr>
              <a:t>,,</a:t>
            </a:r>
          </a:p>
        </p:txBody>
      </p:sp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1692275" y="3716338"/>
            <a:ext cx="2233613" cy="278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5148263" y="5373688"/>
            <a:ext cx="31686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весна</a:t>
            </a:r>
          </a:p>
        </p:txBody>
      </p: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14398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ИЗ</a:t>
            </a:r>
          </a:p>
        </p:txBody>
      </p:sp>
      <p:pic>
        <p:nvPicPr>
          <p:cNvPr id="23" name="Рисунок 1" descr="http://img3.imgbb.ru/a/c/b/acb53cb7f4db15e258246f1b7e9702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44463"/>
            <a:ext cx="20304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55650" y="2420938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99"/>
                </a:solidFill>
              </a:rPr>
              <a:t>изба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/>
          </p:cNvSpPr>
          <p:nvPr/>
        </p:nvSpPr>
        <p:spPr>
          <a:xfrm>
            <a:off x="827088" y="635000"/>
            <a:ext cx="4033837" cy="1209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СВЕРЛО</a:t>
            </a:r>
          </a:p>
        </p:txBody>
      </p:sp>
      <p:pic>
        <p:nvPicPr>
          <p:cNvPr id="10" name="Рисунок 19" descr="http://www.japonicashop.ru/upload/images/product/12/ntbimtl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541588"/>
            <a:ext cx="5975350" cy="3983037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5759450" y="693738"/>
            <a:ext cx="1549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Bodoni MT Black" pitchFamily="18" charset="0"/>
              </a:rPr>
              <a:t>ИЗ</a:t>
            </a: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4860925" y="693738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Bodoni MT Black" pitchFamily="18" charset="0"/>
              </a:rPr>
              <a:t>+</a:t>
            </a: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1042988" y="-26988"/>
            <a:ext cx="24479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3399"/>
                </a:solidFill>
                <a:latin typeface="Agency FB" pitchFamily="34" charset="0"/>
              </a:rPr>
              <a:t>1  4   2  3</a:t>
            </a:r>
          </a:p>
        </p:txBody>
      </p:sp>
      <p:sp>
        <p:nvSpPr>
          <p:cNvPr id="14" name="Rectangle 8"/>
          <p:cNvSpPr>
            <a:spLocks/>
          </p:cNvSpPr>
          <p:nvPr/>
        </p:nvSpPr>
        <p:spPr bwMode="auto">
          <a:xfrm>
            <a:off x="3995738" y="1484313"/>
            <a:ext cx="1584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Bodoni MT Black" pitchFamily="18" charset="0"/>
              </a:rPr>
              <a:t>ЛО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3851275" y="1700213"/>
            <a:ext cx="1512888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995738" y="1700213"/>
            <a:ext cx="1512887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84888" y="765175"/>
            <a:ext cx="2016125" cy="18002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НО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932363" y="644525"/>
            <a:ext cx="8620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>
                <a:latin typeface="Goudy Stout" pitchFamily="18" charset="0"/>
              </a:rPr>
              <a:t>,</a:t>
            </a: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627313" y="4235464"/>
            <a:ext cx="4321175" cy="119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КИНО</a:t>
            </a:r>
          </a:p>
        </p:txBody>
      </p:sp>
      <p:pic>
        <p:nvPicPr>
          <p:cNvPr id="5" name="Рисунок 19" descr="http://im3-tub-ru.yandex.net/i?id=44230766-0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60350"/>
            <a:ext cx="45370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Ира\Все для логопеда\Картинки Ш\п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58742"/>
            <a:ext cx="229076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7554" y="26980"/>
            <a:ext cx="500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0" dirty="0">
                <a:latin typeface="Arial Black" pitchFamily="34" charset="0"/>
              </a:rPr>
              <a:t>,</a:t>
            </a:r>
          </a:p>
        </p:txBody>
      </p:sp>
      <p:pic>
        <p:nvPicPr>
          <p:cNvPr id="4" name="Picture 2" descr="C:\Documents and Settings\Анна\Рабочий стол\17447_313,223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30180"/>
            <a:ext cx="29813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Анна\Рабочий стол\30067950_DSC_4095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454298"/>
            <a:ext cx="30718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428875"/>
            <a:ext cx="1785937" cy="500063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апе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715125" y="2428875"/>
            <a:ext cx="2000250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sz="3200" dirty="0">
                <a:latin typeface="+mj-lt"/>
                <a:ea typeface="+mj-ea"/>
                <a:cs typeface="+mj-cs"/>
              </a:rPr>
              <a:t>едохо</a:t>
            </a:r>
            <a:r>
              <a:rPr lang="ru-RU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0563" y="2428875"/>
            <a:ext cx="2286000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>
                <a:latin typeface="+mj-lt"/>
                <a:ea typeface="+mj-ea"/>
                <a:cs typeface="+mj-cs"/>
              </a:rPr>
              <a:t>подснежни</a:t>
            </a:r>
            <a:r>
              <a:rPr lang="ru-RU" sz="3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8875" y="2428875"/>
            <a:ext cx="1928813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</a:t>
            </a:r>
            <a:r>
              <a:rPr lang="ru-RU" sz="3200" dirty="0" err="1">
                <a:latin typeface="+mj-lt"/>
                <a:ea typeface="+mj-ea"/>
                <a:cs typeface="+mj-cs"/>
              </a:rPr>
              <a:t>ождь</a:t>
            </a:r>
            <a:endParaRPr lang="ru-RU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images.vfl.ru/ii_save/1362753753/12f2b12c/1899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50"/>
            <a:ext cx="1857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tihi.ru/pics/2013/04/14/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85750"/>
            <a:ext cx="2428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ay.org.ru:8091/file/index/fa015814c3cd3bb9c4192fea347ee5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285750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ub.foto.ru/gallery/images/photo/2010/04/24/1557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85750"/>
            <a:ext cx="2428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9889E-6 L -0.50313 0.497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2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3108E-6 L -0.51094 0.495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1.9889E-6 L 0.20659 0.476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23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4.43108E-6 L 0.21458 0.495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9889E-6 L -0.27292 0.476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3108E-6 L -0.27275 0.495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01 L 0.48333 0.49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2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763 L 0.48733 0.498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143500"/>
            <a:ext cx="23415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 txBox="1">
            <a:spLocks/>
          </p:cNvSpPr>
          <p:nvPr/>
        </p:nvSpPr>
        <p:spPr bwMode="auto">
          <a:xfrm>
            <a:off x="1643063" y="214313"/>
            <a:ext cx="5857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 какому слову подходит эта звуковая схема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2071688"/>
            <a:ext cx="1071563" cy="107156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2071688"/>
            <a:ext cx="1071563" cy="10715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5" y="2071688"/>
            <a:ext cx="1071563" cy="1071562"/>
          </a:xfrm>
          <a:prstGeom prst="rect">
            <a:avLst/>
          </a:prstGeom>
          <a:solidFill>
            <a:srgbClr val="095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75" y="2071688"/>
            <a:ext cx="1071563" cy="10715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75" y="3857625"/>
            <a:ext cx="1071563" cy="10715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75" y="3857625"/>
            <a:ext cx="1071563" cy="10715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3857625"/>
            <a:ext cx="1071563" cy="1071563"/>
          </a:xfrm>
          <a:prstGeom prst="rect">
            <a:avLst/>
          </a:prstGeom>
          <a:solidFill>
            <a:srgbClr val="095B09"/>
          </a:solidFill>
          <a:ln>
            <a:solidFill>
              <a:srgbClr val="5FA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4875" y="3857625"/>
            <a:ext cx="1071563" cy="10715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7875" y="3857625"/>
            <a:ext cx="1071563" cy="1071563"/>
          </a:xfrm>
          <a:prstGeom prst="rect">
            <a:avLst/>
          </a:prstGeom>
          <a:solidFill>
            <a:srgbClr val="095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1000125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подснежник – капель – ледоход - дождь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00875" y="3857625"/>
            <a:ext cx="1071563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00813" y="2071688"/>
            <a:ext cx="1071562" cy="1071562"/>
          </a:xfrm>
          <a:prstGeom prst="rect">
            <a:avLst/>
          </a:prstGeom>
          <a:solidFill>
            <a:srgbClr val="095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36522"/>
            <a:ext cx="8643998" cy="59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детей с нарушениями развития очень велико, и, к сожалению, обнаруживается тенденция к некоторому его увеличению.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 е ч е в о е   </a:t>
            </a:r>
            <a:r>
              <a:rPr kumimoji="0" lang="ru-RU" sz="17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7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</a:t>
            </a:r>
            <a:r>
              <a:rPr kumimoji="0" lang="ru-RU" sz="17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7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и т и е</a:t>
            </a:r>
            <a:r>
              <a:rPr kumimoji="0" lang="ru-RU" sz="17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таких детей характеризуется недостаточной </a:t>
            </a:r>
            <a:r>
              <a:rPr kumimoji="0" lang="ru-RU" sz="17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сформированностью</a:t>
            </a:r>
            <a:r>
              <a:rPr kumimoji="0" lang="ru-RU" sz="17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фонематических процессов, нарушением лексико-грамматического компонента речевой системы, в результате чего возникают трудности овладения письмом и чтением, для таких детей характерно неустойчивое внимание, низкая наблюдательность по отношению к языковым явлениям, недостаточное развитие словесно-логического мышления.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как следствие этого, у обучающихся отмечается недостаточный уровень познавательной активности, незрелость мотивации к учебной деятельности, снижение уровня работоспособности и самостоятельности. Учащиеся данной категории испытывают стойкие трудности при усвоении программы начального обучения общеобразовательной школы вследствие недостаточной </a:t>
            </a:r>
            <a:r>
              <a:rPr kumimoji="0" lang="ru-RU" sz="17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17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речевой функции и психологических предпосылок к овладению учебной деятельностью.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497215"/>
            <a:ext cx="821537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41338" algn="just"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 есть, речевые проблемы препятствуют не только полноценному общению, но и затрудняют процесс обучения ребёнка с ОВЗ.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541338" algn="just">
              <a:lnSpc>
                <a:spcPct val="150000"/>
              </a:lnSpc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indent="541338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Причины, вызывающие речевые нарушения, многозначны. Решить их быстро невозможно. К таким детям нужен специальный подход, усиленное внимание. Им необходима помощь, причем, помощь своевременная, квалифицированная, систематическая.</a:t>
            </a:r>
          </a:p>
          <a:p>
            <a:pPr indent="541338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введением ФГОС обучающиеся с ОВЗ наряду со всеми имеют право на получение общего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439895"/>
            <a:ext cx="8429684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Свою систему логопедического сопровождения строю на основе учета индивидуальных психологических особенностей ребёнка, а коррекционное воздействие направлено, прежде всего, на источники и причины отклонений в развитии.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логопедического сопровождения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ребенка с ОВЗ в условиях ФГОС - это выбор оптимальных путей логопедической работы по коррекции речевых нарушений, способствующих успешной адаптации и интеграции его в социуме.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 логопедического сопровождения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устранить речевые дефекты и развить устную и письменную речь ребенка до такого уровня, на котором он бы смог успешно обучаться в школе.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7158" y="2500306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Направления логопедического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Диагностическая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Коррекционно-развивающая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Оценочно-контрольная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Консультативная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Информационно-просветительская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32564"/>
            <a:ext cx="8072494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Логопедическое сопровождение представляет собой комплекс различных диагностических, коррекционно-развивающих профилактических, организационных и просветительских мероприятий.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214290"/>
            <a:ext cx="8358246" cy="63139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Специфика логопедической работы с учащимися с ОВЗ: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Работа над речевой системой в целом (фонетико-фонематической  стороны, лексико-грамматического строя, связной речи, чтения и письма).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Максимальное использование сохранных анализаторов (зрительный, слуховой, тактильный)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Дифференцированный подход (психологические особенности, работоспособность, уровень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речи)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Частый повтор упражнений с элементами новизны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Частая смена видов деятельности (быстрая утомляемость)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Дозировка заданий и речевого материала (постепенное усложнение).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Конкретность и доступность заданий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Умеренный темп работы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Постоянное поддержание интереса к занятиям (эмоциональность, игровые методы и приемы, наглядность,</a:t>
            </a:r>
            <a:r>
              <a:rPr kumimoji="0" lang="ru-RU" b="0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использование ИКТ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т.д.).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71414"/>
            <a:ext cx="8643998" cy="59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логопедического сопровождения детей с ОВЗ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Логопедическая работа осуществляется в более длительные сроки, чем с нормой.</a:t>
            </a:r>
          </a:p>
          <a:p>
            <a:pPr marR="0" lvl="0" indent="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Весь процесс логопедической работы направлен на формирование мыслительных операций: анализа, синтеза, сравнения, обобщения.</a:t>
            </a:r>
          </a:p>
          <a:p>
            <a:pPr marR="0" lvl="0" indent="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Планирование составляется таким образом, чтобы коррекционная работа осуществлялась над речевой системой в целом (в каждое занятие включаются задачи на развитие фонетико-фонематической стороны речи, лексико-грамматического строя и связной речи).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логопедическое сопровождение обучающихся с ОВЗ является значимой вехой в коррекционном процессе. Оно развивает и корригирует речевое развитие школьников, формирует речевые предпосылки к усвоению школьной программы, позволяет решать задачу успешной социализации детей.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Своевременная и действенная коррекционная работа логопеда предупреждает, минимизирует трудности достижения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метапредметных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результатов (формирование коммуникативных, регулятивных и познавательных  универсальных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чебных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остижений).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 ФГОС  предлагает в качестве основных образовательных результатов предметные,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метапредметные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личностные. Результаты деятельности школьного учителя-логопеда напрямую влияют на качество обучения по литературному чтению, русскому языку, окружающему миру, что, как мы видим, является основополагающим для дальнейшего усвоения знаний обучающимися в основной начальной школе.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1175</Words>
  <Application>Microsoft Office PowerPoint</Application>
  <PresentationFormat>Экран (4:3)</PresentationFormat>
  <Paragraphs>253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ЛОГО- ПЕДИЧЕСКОЕ СОПРОВОЖДЕНИЕ ДЕТЕЙ  С  ОВЗ                       В  УСЛОВИЯХ ФГОС</vt:lpstr>
      <vt:lpstr>      Дети с ограниченными возможностями здоровья – это дети, состояние здоровья которых препятствует освоению образовательных программ вне специальных условий обучения и воспитания, то есть это дети – 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или психическом развитии и нуждающиеся в создании специальных условий для обучения и воспитания.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САЭС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СОПРОВОЖДЕНИЕ ДЕТЕЙ С ОВЗ В УСЛОВИЯХ ФГОС</dc:title>
  <dc:creator>Анна</dc:creator>
  <cp:lastModifiedBy>Анна</cp:lastModifiedBy>
  <cp:revision>59</cp:revision>
  <dcterms:created xsi:type="dcterms:W3CDTF">2018-02-11T11:16:39Z</dcterms:created>
  <dcterms:modified xsi:type="dcterms:W3CDTF">2018-10-31T04:34:06Z</dcterms:modified>
</cp:coreProperties>
</file>