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58" r:id="rId5"/>
    <p:sldId id="263" r:id="rId6"/>
    <p:sldId id="265" r:id="rId7"/>
    <p:sldId id="264" r:id="rId8"/>
    <p:sldId id="266" r:id="rId9"/>
    <p:sldId id="267" r:id="rId10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653136"/>
            <a:ext cx="3816424" cy="16561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Подготовила</a:t>
            </a:r>
            <a:r>
              <a:rPr lang="ru-RU" sz="2000" b="1" smtClean="0">
                <a:solidFill>
                  <a:srgbClr val="C00000"/>
                </a:solidFill>
              </a:rPr>
              <a:t/>
            </a:r>
            <a:br>
              <a:rPr lang="ru-RU" sz="2000" b="1" smtClean="0">
                <a:solidFill>
                  <a:srgbClr val="C00000"/>
                </a:solidFill>
              </a:rPr>
            </a:br>
            <a:r>
              <a:rPr lang="ru-RU" sz="2000" b="1" smtClean="0">
                <a:solidFill>
                  <a:srgbClr val="C00000"/>
                </a:solidFill>
              </a:rPr>
              <a:t>воспитатель </a:t>
            </a:r>
            <a:r>
              <a:rPr lang="ru-RU" sz="2000" b="1" dirty="0" smtClean="0">
                <a:solidFill>
                  <a:srgbClr val="C00000"/>
                </a:solidFill>
              </a:rPr>
              <a:t>группы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«Одуванчики»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МБДОУ «Детский сад «ЛАСТОЧКА»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Полякова Е.М.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270576" cy="348381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/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>Опыт работы по теме: Роль сказки в развитии речи детей младшего дошкольного возраста</a:t>
            </a:r>
            <a:endParaRPr lang="ru-RU" sz="3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2" y="3573016"/>
            <a:ext cx="4896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eti-slushayut-skaz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380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нельзя без сказки нам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прожить, друзья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со сказкой проще верить в чудеса.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со сказкой легче отыскать нам путь.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маленькое сердце дверцу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распахнуть…».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8208912" cy="56886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   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</a:rPr>
              <a:t>Цель:</a:t>
            </a:r>
            <a:r>
              <a:rPr lang="ru-RU" sz="9600" dirty="0">
                <a:solidFill>
                  <a:srgbClr val="C00000"/>
                </a:solidFill>
              </a:rPr>
              <a:t> р</a:t>
            </a:r>
            <a:r>
              <a:rPr lang="ru-RU" sz="9600" dirty="0" smtClean="0">
                <a:solidFill>
                  <a:srgbClr val="C00000"/>
                </a:solidFill>
              </a:rPr>
              <a:t>азвитие </a:t>
            </a:r>
            <a:r>
              <a:rPr lang="ru-RU" sz="9600" dirty="0">
                <a:solidFill>
                  <a:srgbClr val="C00000"/>
                </a:solidFill>
              </a:rPr>
              <a:t>речевой активности у детей младшего дошкольного </a:t>
            </a:r>
            <a:r>
              <a:rPr lang="ru-RU" sz="9600" dirty="0" smtClean="0">
                <a:solidFill>
                  <a:srgbClr val="C00000"/>
                </a:solidFill>
              </a:rPr>
              <a:t>возраста</a:t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/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/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9600" b="1" dirty="0">
                <a:solidFill>
                  <a:srgbClr val="C00000"/>
                </a:solidFill>
              </a:rPr>
              <a:t/>
            </a:r>
            <a:br>
              <a:rPr lang="ru-RU" sz="9600" b="1" dirty="0">
                <a:solidFill>
                  <a:srgbClr val="C00000"/>
                </a:solidFill>
              </a:rPr>
            </a:br>
            <a:r>
              <a:rPr lang="ru-RU" sz="9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9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9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dirty="0">
                <a:solidFill>
                  <a:srgbClr val="C00000"/>
                </a:solidFill>
              </a:rPr>
              <a:t/>
            </a:r>
            <a:br>
              <a:rPr lang="ru-RU" sz="9600" dirty="0">
                <a:solidFill>
                  <a:srgbClr val="C00000"/>
                </a:solidFill>
              </a:rPr>
            </a:br>
            <a:r>
              <a:rPr lang="ru-RU" sz="9600" dirty="0">
                <a:solidFill>
                  <a:srgbClr val="C00000"/>
                </a:solidFill>
              </a:rPr>
              <a:t>- </a:t>
            </a:r>
            <a:r>
              <a:rPr lang="ru-RU" sz="9600" dirty="0" smtClean="0">
                <a:solidFill>
                  <a:srgbClr val="C00000"/>
                </a:solidFill>
              </a:rPr>
              <a:t>Прививать </a:t>
            </a:r>
            <a:r>
              <a:rPr lang="ru-RU" sz="9600" dirty="0">
                <a:solidFill>
                  <a:srgbClr val="C00000"/>
                </a:solidFill>
              </a:rPr>
              <a:t>детям любовь к </a:t>
            </a:r>
            <a:r>
              <a:rPr lang="ru-RU" sz="9600" dirty="0" smtClean="0">
                <a:solidFill>
                  <a:srgbClr val="C00000"/>
                </a:solidFill>
              </a:rPr>
              <a:t>сказкам</a:t>
            </a:r>
            <a:r>
              <a:rPr lang="ru-RU" sz="9600" dirty="0">
                <a:solidFill>
                  <a:srgbClr val="C00000"/>
                </a:solidFill>
              </a:rPr>
              <a:t/>
            </a:r>
            <a:br>
              <a:rPr lang="ru-RU" sz="9600" dirty="0">
                <a:solidFill>
                  <a:srgbClr val="C00000"/>
                </a:solidFill>
              </a:rPr>
            </a:br>
            <a:r>
              <a:rPr lang="ru-RU" sz="9600" dirty="0">
                <a:solidFill>
                  <a:srgbClr val="C00000"/>
                </a:solidFill>
              </a:rPr>
              <a:t>- </a:t>
            </a:r>
            <a:r>
              <a:rPr lang="ru-RU" sz="9600" dirty="0" smtClean="0">
                <a:solidFill>
                  <a:srgbClr val="C00000"/>
                </a:solidFill>
              </a:rPr>
              <a:t>Развивать </a:t>
            </a:r>
            <a:r>
              <a:rPr lang="ru-RU" sz="9600" dirty="0">
                <a:solidFill>
                  <a:srgbClr val="C00000"/>
                </a:solidFill>
              </a:rPr>
              <a:t>творческие способности,                                     - </a:t>
            </a:r>
            <a:r>
              <a:rPr lang="ru-RU" sz="9600" dirty="0" smtClean="0">
                <a:solidFill>
                  <a:srgbClr val="C00000"/>
                </a:solidFill>
              </a:rPr>
              <a:t>Воспитывать </a:t>
            </a:r>
            <a:r>
              <a:rPr lang="ru-RU" sz="9600" dirty="0">
                <a:solidFill>
                  <a:srgbClr val="C00000"/>
                </a:solidFill>
              </a:rPr>
              <a:t>дружеские взаимоотношения, </a:t>
            </a:r>
            <a:br>
              <a:rPr lang="ru-RU" sz="9600" dirty="0">
                <a:solidFill>
                  <a:srgbClr val="C00000"/>
                </a:solidFill>
              </a:rPr>
            </a:br>
            <a:r>
              <a:rPr lang="ru-RU" sz="9600" dirty="0">
                <a:solidFill>
                  <a:srgbClr val="C00000"/>
                </a:solidFill>
              </a:rPr>
              <a:t>- </a:t>
            </a:r>
            <a:r>
              <a:rPr lang="ru-RU" sz="9600" dirty="0" smtClean="0">
                <a:solidFill>
                  <a:srgbClr val="C00000"/>
                </a:solidFill>
              </a:rPr>
              <a:t>Формировать </a:t>
            </a:r>
            <a:r>
              <a:rPr lang="ru-RU" sz="9600" dirty="0">
                <a:solidFill>
                  <a:srgbClr val="C00000"/>
                </a:solidFill>
              </a:rPr>
              <a:t>доброжелательное и уважительное отношение к сверстникам и взрослым, </a:t>
            </a:r>
            <a:br>
              <a:rPr lang="ru-RU" sz="9600" dirty="0">
                <a:solidFill>
                  <a:srgbClr val="C00000"/>
                </a:solidFill>
              </a:rPr>
            </a:br>
            <a:r>
              <a:rPr lang="ru-RU" sz="9600" dirty="0">
                <a:solidFill>
                  <a:srgbClr val="C00000"/>
                </a:solidFill>
              </a:rPr>
              <a:t>- Способствовать общему совершенствованию речи ребенка, активизировать словарь, воспитывать интерес к живому слову.</a:t>
            </a:r>
          </a:p>
          <a:p>
            <a:pPr algn="l"/>
            <a:endParaRPr lang="ru-RU" sz="9600" dirty="0">
              <a:solidFill>
                <a:srgbClr val="C00000"/>
              </a:solidFill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54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116632"/>
            <a:ext cx="8496944" cy="2880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779748"/>
            <a:ext cx="10369152" cy="5083932"/>
          </a:xfrm>
        </p:spPr>
        <p:txBody>
          <a:bodyPr>
            <a:noAutofit/>
          </a:bodyPr>
          <a:lstStyle/>
          <a:p>
            <a:r>
              <a:rPr lang="ru-RU" dirty="0" smtClean="0"/>
              <a:t>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936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САД\Фото для презентации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98" y="1844823"/>
            <a:ext cx="5295774" cy="30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271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– это способ общения с малышом на понятном и доступном ему языке. Это первые маленькие безопасные уроки жизни. Она даёт нравственные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сострадания, самоотверженности, любви ко всему живому,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 представления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морали, справедливости, необходимости борьбы со злом, расширяет жизненный опыт ребёнка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533" y="508518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воспитывает патриотические чувства, любовь к Родине, знакомит с родной природой, обычаями, укладом русской жизни. Развивает фантазию и воображение ребёнка, связную речь,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внимание, память, творческий потенциал.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5801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которым с раннего детства  читают сказки, быстрее начинают говорить, ребёнок узнаёт много новых слов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являются неотъемлемым элементом в воспитании детей. Поэтому в своей работе с детьми младшего возраста использую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- </a:t>
            </a:r>
            <a:r>
              <a:rPr lang="ru-RU" dirty="0" smtClean="0">
                <a:solidFill>
                  <a:srgbClr val="C00000"/>
                </a:solidFill>
              </a:rPr>
              <a:t>Настольный </a:t>
            </a:r>
            <a:r>
              <a:rPr lang="ru-RU" dirty="0">
                <a:solidFill>
                  <a:srgbClr val="C00000"/>
                </a:solidFill>
              </a:rPr>
              <a:t>театр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- Кукольный театр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- </a:t>
            </a:r>
            <a:r>
              <a:rPr lang="ru-RU" dirty="0" err="1" smtClean="0">
                <a:solidFill>
                  <a:srgbClr val="C00000"/>
                </a:solidFill>
              </a:rPr>
              <a:t>Пальчикоый</a:t>
            </a:r>
            <a:r>
              <a:rPr lang="ru-RU" dirty="0" smtClean="0">
                <a:solidFill>
                  <a:srgbClr val="C00000"/>
                </a:solidFill>
              </a:rPr>
              <a:t> театр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- Теневой театр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- Игры—инсценировки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- </a:t>
            </a:r>
            <a:r>
              <a:rPr lang="ru-RU" dirty="0">
                <a:solidFill>
                  <a:srgbClr val="C00000"/>
                </a:solidFill>
              </a:rPr>
              <a:t>Сказки по сложенным картинкам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- Чтение сказок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                                                               - Рассматривание иллюстраций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2050" name="Picture 2" descr="D:\САД\Фото для презентации\image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57" y="1484784"/>
            <a:ext cx="14470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2221307" cy="1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41265"/>
            <a:ext cx="3252237" cy="15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овая папка\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29" y="4149080"/>
            <a:ext cx="3387784" cy="25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овая папка\i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9160"/>
            <a:ext cx="3225562" cy="18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Новая папка\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65" y="4149080"/>
            <a:ext cx="1761368" cy="25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Новая папка\i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1" y="1481478"/>
            <a:ext cx="2248824" cy="17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14" y="-27384"/>
            <a:ext cx="864096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младшей группе театрализованная деятельность способствует развитию творческих способностей детей</a:t>
            </a:r>
            <a:r>
              <a:rPr lang="ru-RU" sz="18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зрительного и слухового внимания, диалогической речи, интонационной речи, выразительности, взаимодействию малышей друг с другом.</a:t>
            </a:r>
            <a:br>
              <a:rPr lang="ru-RU" sz="1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занятиях мы пробуем инсценировать сказки.</a:t>
            </a:r>
            <a:endParaRPr lang="ru-RU" sz="18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САД\Фото для презентации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49163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АД\Фото для презентации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5459"/>
            <a:ext cx="1646788" cy="21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АД\Фото для презентации\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05339"/>
            <a:ext cx="1603698" cy="21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САД\Фото для презентации\i (3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5459"/>
            <a:ext cx="2830179" cy="22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САД\Фото для презентации\i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00067"/>
            <a:ext cx="1430474" cy="25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САД\Фото для презентации\i (1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3285"/>
            <a:ext cx="3934274" cy="23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САД\Фото для презентации\image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2" y="4365104"/>
            <a:ext cx="1942024" cy="23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1908"/>
            <a:ext cx="7200800" cy="10026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 работе с детьми по развитию речи большую роль я отвожу работе с </a:t>
            </a:r>
            <a:r>
              <a:rPr lang="ru-RU" dirty="0">
                <a:solidFill>
                  <a:srgbClr val="C00000"/>
                </a:solidFill>
              </a:rPr>
              <a:t>родителями. </a:t>
            </a:r>
            <a:r>
              <a:rPr lang="ru-RU" dirty="0" smtClean="0">
                <a:solidFill>
                  <a:srgbClr val="C00000"/>
                </a:solidFill>
              </a:rPr>
              <a:t>На собраниях беседую о том, чтобы </a:t>
            </a:r>
            <a:r>
              <a:rPr lang="ru-RU" dirty="0">
                <a:solidFill>
                  <a:srgbClr val="C00000"/>
                </a:solidFill>
              </a:rPr>
              <a:t>обязательно читали детям сказки дома. В родительский чат, а также в уголок для родителей размещаю рекомендации , консультации, памятки для них. Делаю папки – передвижки с актуальной и полезной информацией</a:t>
            </a:r>
            <a:r>
              <a:rPr lang="ru-RU" dirty="0" smtClean="0">
                <a:solidFill>
                  <a:srgbClr val="C00000"/>
                </a:solidFill>
              </a:rPr>
              <a:t>. А также у нас запланирована инсценировка сказки «Заячья избушка», где родителям будет предложено сыграть роли вместе с детьми.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Новая папка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1343"/>
            <a:ext cx="4248472" cy="19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5773"/>
            <a:ext cx="3342526" cy="19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image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75593"/>
            <a:ext cx="3265248" cy="32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\56baaf74071a3ee4d7464830333de7031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95" y="4714826"/>
            <a:ext cx="1436434" cy="21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48671" cy="5189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Выводы и результативность</a:t>
            </a:r>
            <a:endParaRPr lang="ru-RU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68952" cy="443586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 результатам </a:t>
            </a:r>
            <a:r>
              <a:rPr lang="ru-RU" dirty="0">
                <a:solidFill>
                  <a:srgbClr val="FF0000"/>
                </a:solidFill>
              </a:rPr>
              <a:t>моей работы видно, что у детей повысилась речевая активность, обогатился словарь, повысился интерес к сказкам и играм со сказочным сюжетом.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дальнейшей </a:t>
            </a:r>
            <a:r>
              <a:rPr lang="ru-RU" dirty="0" smtClean="0">
                <a:solidFill>
                  <a:srgbClr val="FF0000"/>
                </a:solidFill>
              </a:rPr>
              <a:t>работе </a:t>
            </a:r>
            <a:r>
              <a:rPr lang="ru-RU" dirty="0">
                <a:solidFill>
                  <a:srgbClr val="FF0000"/>
                </a:solidFill>
              </a:rPr>
              <a:t>систематическое </a:t>
            </a:r>
            <a:r>
              <a:rPr lang="ru-RU" dirty="0" smtClean="0">
                <a:solidFill>
                  <a:srgbClr val="FF0000"/>
                </a:solidFill>
              </a:rPr>
              <a:t>использование работы со сказками может </a:t>
            </a:r>
            <a:r>
              <a:rPr lang="ru-RU" dirty="0">
                <a:solidFill>
                  <a:srgbClr val="FF0000"/>
                </a:solidFill>
              </a:rPr>
              <a:t>быть важнейшим источником успешного речевого и эмоционального развития детей </a:t>
            </a:r>
            <a:r>
              <a:rPr lang="ru-RU" dirty="0" smtClean="0">
                <a:solidFill>
                  <a:srgbClr val="FF0000"/>
                </a:solidFill>
              </a:rPr>
              <a:t>младшего </a:t>
            </a:r>
            <a:r>
              <a:rPr lang="ru-RU" dirty="0">
                <a:solidFill>
                  <a:srgbClr val="FF0000"/>
                </a:solidFill>
              </a:rPr>
              <a:t>возраста.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Вывод:</a:t>
            </a:r>
            <a:r>
              <a:rPr lang="ru-RU" dirty="0">
                <a:solidFill>
                  <a:srgbClr val="FF0000"/>
                </a:solidFill>
              </a:rPr>
              <a:t> русские народные </a:t>
            </a:r>
            <a:r>
              <a:rPr lang="ru-RU" dirty="0" smtClean="0">
                <a:solidFill>
                  <a:srgbClr val="FF0000"/>
                </a:solidFill>
              </a:rPr>
              <a:t>сказки</a:t>
            </a:r>
            <a:r>
              <a:rPr lang="ru-RU" dirty="0">
                <a:solidFill>
                  <a:srgbClr val="FF0000"/>
                </a:solidFill>
              </a:rPr>
              <a:t>, полные чудесного вымысла, драматических ситуаций, противостояния добра и зла, не только развлекают и радуют детей, но и закладывают основы нравственности.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Сказка для ребёнка — это игра, волшебство, и не столь важен результат, сколько поддержание игровой, необходимой для ребёнка, истинно сказочной атмосферы. Немного сказки, немного чуда, и вы уже видите перед собой счастливого и здорового малыша.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7704856" cy="5400600"/>
          </a:xfrm>
        </p:spPr>
        <p:txBody>
          <a:bodyPr>
            <a:noAutofit/>
          </a:bodyPr>
          <a:lstStyle/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1.Гербова В.В. Развитие речи в детском саду. Младшая группа (3-4 года). 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2.Затулина Г.Я Развитие речи дошкольников вторая младшая группа.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Хрестоматия для чтения детям в детском саду и дома: 3-4 года.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4. Комарова Т.С. Изобразительная деятельность в детском саду. Младшая группа (3-4 года). По ФГОС. 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Лыкова И.А Изобразительная деятельность в детском саду. Младшая группа (3-4 года). 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Веракса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Н.Е.,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Веракса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А.Н. Проектная деятельность дошкольников. 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Шиян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О.А. Развитие творческого мышления. Работаем по сказке (3-7 лет). 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8.Наглядно-дидатические пособия: Серия «Играем в сказку»: «Репка», «Теремок», «Три медведя», «Три поросенка».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Веракса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Н.Е.,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Веракса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А.Н.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Дыбина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О. Б. Ребенок и окружающий мир. Программа и методические рекомендации / О.Б.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Дыбина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-М.: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МозаикаСинтез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2008.</a:t>
            </a:r>
          </a:p>
          <a:p>
            <a:pPr algn="l"/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10.Богуславская, 3. М. Развивающие игры для детей младшего дошкольного возраста / 3. М. Богуславская, Е. О. Смирнова. -М.: Просвещение, 1991. 2. Е. А.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Алябьева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«Тематические дни недели в детском саду». 3. О. С. Докукина, П. Л.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Лепе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Т. А. Никитина, И. Ю. Пахомова. Проектная деятельность, как средство повышения познавательной активности детей дошкольного возраста. -М.: Московский Центр качества образования, 2013. -320с. 4. Виноградова Н. А. Образовательные проекты в детском саду. Пособие для воспитателей (Дошкольное воспитание и развитие). - М.: Айрис-пресс,2008.</a:t>
            </a:r>
          </a:p>
          <a:p>
            <a:pPr algn="l"/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188640"/>
            <a:ext cx="2016224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Литература:</a:t>
            </a:r>
            <a:endParaRPr lang="ru-RU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516</TotalTime>
  <Words>602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Опыт работы по теме: Роль сказки в развитии речи детей младшего дошкольного возраста</vt:lpstr>
      <vt:lpstr>Презентация PowerPoint</vt:lpstr>
      <vt:lpstr>Презентация PowerPoint</vt:lpstr>
      <vt:lpstr>  </vt:lpstr>
      <vt:lpstr>Презентация PowerPoint</vt:lpstr>
      <vt:lpstr>В младшей группе театрализованная деятельность способствует развитию творческих способностей детей, зрительного и слухового внимания, диалогической речи, интонационной речи, выразительности, взаимодействию малышей друг с другом. На занятиях мы пробуем инсценировать сказки.</vt:lpstr>
      <vt:lpstr>Работа с родителями </vt:lpstr>
      <vt:lpstr>Выводы и результативность</vt:lpstr>
      <vt:lpstr>                                  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Тема: Роль сказки в развитии речи детей младшего дошкольного возраста</dc:title>
  <dc:creator>User</dc:creator>
  <cp:lastModifiedBy>User</cp:lastModifiedBy>
  <cp:revision>43</cp:revision>
  <cp:lastPrinted>2023-03-19T15:38:16Z</cp:lastPrinted>
  <dcterms:created xsi:type="dcterms:W3CDTF">2023-03-18T11:13:05Z</dcterms:created>
  <dcterms:modified xsi:type="dcterms:W3CDTF">2023-03-30T02:39:46Z</dcterms:modified>
</cp:coreProperties>
</file>