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59" r:id="rId11"/>
    <p:sldId id="269" r:id="rId12"/>
    <p:sldId id="261" r:id="rId1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460"/>
    <a:srgbClr val="D7E4EC"/>
    <a:srgbClr val="F2DCEF"/>
    <a:srgbClr val="FD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65"/>
  </p:normalViewPr>
  <p:slideViewPr>
    <p:cSldViewPr snapToGrid="0" snapToObjects="1">
      <p:cViewPr varScale="1">
        <p:scale>
          <a:sx n="117" d="100"/>
          <a:sy n="117" d="100"/>
        </p:scale>
        <p:origin x="-3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934734-8A0E-0A45-8730-28EF5E549E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29729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AD4FFC-AA02-C14F-BB1B-BEF09C670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0459"/>
          <a:stretch/>
        </p:blipFill>
        <p:spPr>
          <a:xfrm>
            <a:off x="7255396" y="0"/>
            <a:ext cx="49366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C5855D-A994-9A41-8466-F4C983C68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319133"/>
            <a:ext cx="5586714" cy="23876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GB" dirty="0"/>
              <a:t>Click to edit Master title style</a:t>
            </a:r>
            <a:endParaRPr lang="uk-U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1C7B65E-93C3-774B-B30E-F3B234F82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798808"/>
            <a:ext cx="5586714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7CAB57-FE69-A949-86C2-B3F1D61B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21.05.2026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DE9660-CB3F-2546-B574-03FE893D2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A302C-A836-BA44-8234-D74D6D9D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483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A6AACB-D885-5D40-9164-F577B6DC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7F5F46-8105-8946-8A1F-E9D31F6CE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31CB92-095F-FF4E-BE4B-B680AF27B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21.05.2026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F43EC-39FB-C74C-8A94-4985ED02C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EFFB08-E10A-484E-9A79-EB0B988B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226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E87C89-AA40-C245-890B-22E7C8C70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0B94FD3-8990-3B4D-9856-1D0943BF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537169-952B-0D42-A173-80796BC0D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21.05.2026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F19E12-B293-9342-8A12-B73BEFC0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F9FD7B-C6C9-AF4E-AF30-F6930D78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75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8E2065-FF07-A64D-A6C3-20E5A022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4958E3-EB09-0741-A450-896912B9D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15F152-2BB1-AC45-AE1C-800FB8B19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21.05.2026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859C8C-6357-6443-9A62-FA899695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E1C026-CC21-6F4F-B416-7587EAED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575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B3C37-4E43-DE43-8B61-9A54F4AE8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5FF716-F03A-C44F-8080-77DFB5EBF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90CDD4-AB0F-C14C-A1C7-20D39C36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21.05.2026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AC5E50-66D4-D94B-8CE8-F12D3DCB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B1132F-132D-0E4D-93A9-092211BE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45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1A39EC-8FEC-5547-BE59-379F3406A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68442D-6C2E-394D-8B20-D0ABE87543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D52AF3-D51B-6341-8869-33B3F50F9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3CFF1F-98FF-2846-A0D5-D50EF7D8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21.05.2026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3F4AEA-193A-8A41-9185-ECE357752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CC08A3-E255-8844-96DD-A128BFA69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409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6E400D-02CD-1547-BBB4-47F5DF5A9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7F562A-F89D-B549-AA58-6948B046C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EB8450E-62E0-B944-B97C-34F6CBB35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1D68093-3335-7540-80D9-70D9E02B91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85520C-3AE8-604E-BCB0-4752DC50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1AC45DF-CCB3-2E46-8C57-057746EC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21.05.2026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7F2EEAF-33D0-5F43-800B-EDB16731E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58378EF-A54C-DE4F-A10F-00ACEBEF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071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1E0194-5B87-1D49-A50D-01391DEA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1F8DA14-B26F-AD44-A6EF-B630D9811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21.05.2026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DA8B0B-E89E-F644-ADDF-F360D92D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912ED53-AAEB-CA4B-8FE1-AB1B5F28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348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619D7FE-43FB-BF47-B3D4-423CEB68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21.05.2026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14F95A3-A4BE-4142-843C-974C87F5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127340-617D-AC40-8AFC-BF5CB2CB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72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4801D-D20C-6A4A-8A09-3537B14D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501903-5B50-7543-BC58-CAA1F6BB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5B2907-24FD-C541-A7AB-4157BE3E3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83D2EE-6509-B14E-B10C-02A333364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21.05.2026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5AEA7C-68E9-2945-B216-899AE5D54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C4B3A1-387E-A544-A7C8-0C815133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11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665603-D331-F242-97BD-A7AC5F92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C2FA32-8C8D-C342-95AA-24DF5F9A5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A29FD7-3F75-514F-879A-7E3EA3F91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CE5694-C964-494A-A80A-0401C1602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C8D6-8EAC-5847-BE0E-77AB6D480B6F}" type="datetimeFigureOut">
              <a:rPr lang="uk-UA" smtClean="0"/>
              <a:pPr/>
              <a:t>21.05.2026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143228-2323-3845-8446-52293E851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6F23EB-5B9F-F74A-9B03-7DD59DF1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094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5DD458-DE85-1E40-82BF-D32EBFEECCC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flipH="1">
            <a:off x="7421353" y="3680749"/>
            <a:ext cx="4770647" cy="3177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CFD135-2B3E-4948-B4E8-02B4AB91D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0575"/>
          <a:stretch/>
        </p:blipFill>
        <p:spPr>
          <a:xfrm flipH="1">
            <a:off x="0" y="3680748"/>
            <a:ext cx="9302162" cy="31772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68352A-9710-0540-8C2E-A5D972AD09D6}"/>
              </a:ext>
            </a:extLst>
          </p:cNvPr>
          <p:cNvSpPr/>
          <p:nvPr userDrawn="1"/>
        </p:nvSpPr>
        <p:spPr>
          <a:xfrm>
            <a:off x="0" y="0"/>
            <a:ext cx="12192000" cy="3680748"/>
          </a:xfrm>
          <a:prstGeom prst="rect">
            <a:avLst/>
          </a:prstGeom>
          <a:gradFill>
            <a:gsLst>
              <a:gs pos="0">
                <a:srgbClr val="D7E4EC"/>
              </a:gs>
              <a:gs pos="100000">
                <a:srgbClr val="FDF0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D5F53CE-8AD3-7541-A23E-47B5E6F7DBDF}"/>
              </a:ext>
            </a:extLst>
          </p:cNvPr>
          <p:cNvSpPr/>
          <p:nvPr userDrawn="1"/>
        </p:nvSpPr>
        <p:spPr>
          <a:xfrm>
            <a:off x="0" y="3680222"/>
            <a:ext cx="12192000" cy="1671508"/>
          </a:xfrm>
          <a:prstGeom prst="rect">
            <a:avLst/>
          </a:prstGeom>
          <a:gradFill>
            <a:gsLst>
              <a:gs pos="100000">
                <a:srgbClr val="D7E4EC">
                  <a:alpha val="0"/>
                </a:srgbClr>
              </a:gs>
              <a:gs pos="0">
                <a:srgbClr val="FDF0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8FC23D-D079-564E-AD83-77894D6D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uk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EE38B2-DBEC-D048-85DA-96511BD0D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E094B8-5AC7-B740-A7C4-98E5FC7C5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C8D6-8EAC-5847-BE0E-77AB6D480B6F}" type="datetimeFigureOut">
              <a:rPr lang="uk-UA" smtClean="0"/>
              <a:pPr/>
              <a:t>21.05.2026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9814C-6899-4742-8FF0-1B48661B1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8E1025-2B67-4646-8FF7-0B9923DBE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74175-1575-D948-986C-DB1A6ADD633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212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vk.ru/wall-195158363_14591" TargetMode="External"/><Relationship Id="rId3" Type="http://schemas.openxmlformats.org/officeDocument/2006/relationships/hyperlink" Target="https://vk.ru/wall-195158363_17406" TargetMode="External"/><Relationship Id="rId7" Type="http://schemas.openxmlformats.org/officeDocument/2006/relationships/hyperlink" Target="https://vk.ru/wall-195158363_15765" TargetMode="External"/><Relationship Id="rId2" Type="http://schemas.openxmlformats.org/officeDocument/2006/relationships/hyperlink" Target="&#1041;&#1077;&#1089;&#1089;&#1072;&#1088;&#1072;&#1073;&#1086;&#1074;&#1072;%20&#1048;.&#1048;%20&#1044;&#1077;&#1089;&#1085;&#1086;&#1075;&#1086;&#1088;&#1089;&#1082;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ru/wall-195158363_16981" TargetMode="External"/><Relationship Id="rId5" Type="http://schemas.openxmlformats.org/officeDocument/2006/relationships/hyperlink" Target="https://vk.ru/wall-195158363_16994" TargetMode="External"/><Relationship Id="rId4" Type="http://schemas.openxmlformats.org/officeDocument/2006/relationships/hyperlink" Target="https://vk.ru/wall-195158363_17189" TargetMode="External"/><Relationship Id="rId9" Type="http://schemas.openxmlformats.org/officeDocument/2006/relationships/hyperlink" Target="https://vk.ru/wall-195158363_1400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BA8980-A64F-FD4C-A072-145A9D362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0503" y="391670"/>
            <a:ext cx="9292211" cy="2387600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Родной язык в ладошках: </a:t>
            </a:r>
            <a:r>
              <a:rPr lang="ru-RU" sz="48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учим язык через календарь</a:t>
            </a:r>
            <a:r>
              <a:rPr lang="ru-RU" sz="48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8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традиции, </a:t>
            </a:r>
            <a:r>
              <a:rPr lang="ru-RU" sz="48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творчество</a:t>
            </a:r>
            <a:endParaRPr lang="uk-UA" sz="48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D99D280-DF64-9C4A-A559-A101B135B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Бессарабова Ирина Игоревна,</a:t>
            </a:r>
          </a:p>
          <a:p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оспитатель</a:t>
            </a:r>
          </a:p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«Детский сад «Ласточка»</a:t>
            </a:r>
          </a:p>
          <a:p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ород Десногорск</a:t>
            </a:r>
          </a:p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Смоленской области</a:t>
            </a:r>
            <a:endParaRPr lang="uk-UA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514" y="283760"/>
            <a:ext cx="86214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родителей</a:t>
            </a:r>
          </a:p>
          <a:p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Традиция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продолжает жить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семьях наших воспитанников</a:t>
            </a:r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Привлекаем </a:t>
            </a: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родителей к подготовке праздников (печём блины, красим яйца)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Просим </a:t>
            </a: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записывать от бабушек смоленские приговорки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Делаем </a:t>
            </a: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фотоотчёты </a:t>
            </a: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интерес детей и родителей растёт</a:t>
            </a:r>
            <a:endParaRPr lang="ru-RU" sz="16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1" name="Picture 3" descr="C:\Users\vikto\Downloads\17792917793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0" y="0"/>
            <a:ext cx="2730894" cy="3626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vikto\Downloads\17792981786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2263" y="2632671"/>
            <a:ext cx="3804415" cy="3804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 t="7725" r="16773" b="10176"/>
          <a:stretch>
            <a:fillRect/>
          </a:stretch>
        </p:blipFill>
        <p:spPr bwMode="auto">
          <a:xfrm>
            <a:off x="634822" y="2389973"/>
            <a:ext cx="3205657" cy="421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23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0263" y="-5826"/>
            <a:ext cx="1088136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 </a:t>
            </a:r>
            <a:r>
              <a:rPr lang="ru-RU" sz="2000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</a:t>
            </a:r>
            <a:r>
              <a:rPr lang="ru-RU" sz="20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представляю родителям и коллегам систему работы со словом через открытые каналы связи, делаю свой опыт работы доступным и открытым</a:t>
            </a:r>
          </a:p>
          <a:p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 педагогический опыт представляю:</a:t>
            </a:r>
            <a:endParaRPr lang="ru-RU" sz="20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детского сада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траница детского сада в социальной сети «</a:t>
            </a:r>
            <a:r>
              <a:rPr lang="ru-RU" dirty="0" err="1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короткие видео для родителей для домашнего повторения в группах родителей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частие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методических объединениях города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Статьи о мероприятиях:</a:t>
            </a:r>
            <a:endParaRPr lang="ru-RU" b="1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7016" y="3030582"/>
            <a:ext cx="7485017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Пасха </a:t>
            </a: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Христова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  <a:hlinkClick r:id="rId2" action="ppaction://hlinkpres?slideindex=1&amp;slidetitle="/>
              </a:rPr>
              <a:t>Бессарабова И.И Десногорск.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  <a:hlinkClick r:id="rId2" action="ppaction://hlinkpres?slideindex=1&amp;slidetitle="/>
              </a:rPr>
              <a:t>pptx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Семейные </a:t>
            </a: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пасхальные традиции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vk.ru/wall-195158363_17406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мы весну </a:t>
            </a: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закликали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vk.ru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/wall-195158363_17189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Широкая </a:t>
            </a: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Масленица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vk.ru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/wall-195158363_16994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на Масляной </a:t>
            </a: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неделе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://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vk.ru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/wall-195158363_16981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Каша-кормилица </a:t>
            </a: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://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vk.ru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/wall-195158363_15765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Птички-птички, </a:t>
            </a: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прилетите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://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vk.ru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/wall-195158363_14591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Рождество </a:t>
            </a: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Христово </a:t>
            </a:r>
            <a:r>
              <a:rPr lang="ru-RU" dirty="0" err="1" smtClean="0">
                <a:hlinkClick r:id="rId9"/>
              </a:rPr>
              <a:t>https</a:t>
            </a:r>
            <a:r>
              <a:rPr lang="ru-RU" dirty="0">
                <a:hlinkClick r:id="rId9"/>
              </a:rPr>
              <a:t>://</a:t>
            </a:r>
            <a:r>
              <a:rPr lang="ru-RU" dirty="0" err="1">
                <a:hlinkClick r:id="rId9"/>
              </a:rPr>
              <a:t>vk.ru</a:t>
            </a:r>
            <a:r>
              <a:rPr lang="ru-RU" dirty="0">
                <a:hlinkClick r:id="rId9"/>
              </a:rPr>
              <a:t>/wall-195158363_14000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158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943" y="169817"/>
            <a:ext cx="1170432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Ребёнок, знающий язык своего края, никогда не будет чужим на своей </a:t>
            </a:r>
            <a:r>
              <a:rPr lang="ru-RU" sz="2000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земле.</a:t>
            </a:r>
            <a:endParaRPr lang="ru-RU" sz="2000" b="1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Моя </a:t>
            </a:r>
            <a:r>
              <a:rPr lang="ru-RU" sz="20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sz="200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 с </a:t>
            </a:r>
            <a:r>
              <a:rPr lang="ru-RU" sz="20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детьми доказывает, что родной язык не требует уроков в дошкольном возрасте.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Родной язык живёт в глине, в игре, в хороводе, в праздниках</a:t>
            </a:r>
            <a:endParaRPr lang="ru-RU" sz="20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 моих воспитанников, проживающих традиции руками и сердцем, слова и родной язык остаются с ними навсегда</a:t>
            </a:r>
            <a:endParaRPr lang="ru-RU" sz="20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3463" y="3038117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5" y="2913017"/>
            <a:ext cx="2266836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591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3433" y="403915"/>
            <a:ext cx="114539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Смоленской области уходят диалектные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слова, дети стали реже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слышат народные песни и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приговорки, в связи с чем, связь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поколений ослабевает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мною создана система работы по погружению детей дошкольного возраста  в родной язык</a:t>
            </a:r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2468880"/>
            <a:ext cx="7019194" cy="3950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35" y="2468880"/>
            <a:ext cx="3235900" cy="4297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578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9005" y="56501"/>
            <a:ext cx="982326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endParaRPr lang="ru-RU" sz="2400" b="1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Сохранить и передать детям смоленское слово через проживание народных праздников и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ремёсел</a:t>
            </a:r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ru-RU" sz="2400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Познакомить детей с устным народным творчеством Смоленщины (пословицы, скороговорки, заклички)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Развивать речь через предметную деятельность: лепка игрушки, народная игра, хоровод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Сформировать представление о календарном круге народных праздников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Воспитывать уважение к своей малой родине через радость участия в традиции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028" y="1703416"/>
            <a:ext cx="2257262" cy="501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316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1883" y="171552"/>
            <a:ext cx="117391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Методический принцип</a:t>
            </a:r>
            <a:r>
              <a:rPr lang="ru-RU" sz="20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«Не </a:t>
            </a:r>
            <a:r>
              <a:rPr lang="ru-RU" sz="20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учить </a:t>
            </a:r>
            <a:r>
              <a:rPr lang="ru-RU" sz="20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языку, а жить </a:t>
            </a:r>
            <a:r>
              <a:rPr lang="ru-RU" sz="20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языке вместе с детьми»</a:t>
            </a:r>
            <a:endParaRPr lang="ru-RU" sz="20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</a:t>
            </a:r>
            <a:r>
              <a:rPr lang="ru-RU" sz="2000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принципа </a:t>
            </a:r>
            <a:r>
              <a:rPr lang="ru-RU" sz="2000" b="1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моей </a:t>
            </a:r>
            <a:r>
              <a:rPr lang="ru-RU" sz="2000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работы:</a:t>
            </a:r>
            <a:endParaRPr lang="ru-RU" sz="2000" b="1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Предметная деятельность: лепка смоленской игрушек, аппликации льняными нитями, изготовление кукол-скруток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Народные игры: подвижные игры, хороводы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Календарные праздники: устный народный фольклор  (колядки, заклички, пословицы)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Фольклорные словесные формы: скороговорки, загадки, старинные смоленские слова)</a:t>
            </a:r>
          </a:p>
          <a:p>
            <a:endParaRPr lang="ru-RU" dirty="0" smtClean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ходе использования этих принципов, ребёнок не заучивает язык искусственно, а присваивает его через эмоции, движение и продукт своего труда</a:t>
            </a:r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7877" y="3710982"/>
            <a:ext cx="3975312" cy="298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996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3018" y="-32192"/>
            <a:ext cx="881035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Годовой круг праздников</a:t>
            </a:r>
          </a:p>
          <a:p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познакомить детей с календарными праздниками </a:t>
            </a: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моленщины через живое участие в обрядах, песнях и  традициях с опорой на родную речь</a:t>
            </a:r>
          </a:p>
          <a:p>
            <a:endParaRPr lang="ru-RU" sz="20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проживаем календарный год вместе с детьми и вместе с традициями: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Рождество </a:t>
            </a:r>
            <a:r>
              <a:rPr lang="ru-RU" sz="14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колядки</a:t>
            </a:r>
            <a:r>
              <a:rPr lang="ru-RU" sz="14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вертеп, святочные рассказы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Масленица - блины</a:t>
            </a:r>
            <a:r>
              <a:rPr lang="ru-RU" sz="14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заклички весны, народные игры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Пасха - крашение </a:t>
            </a:r>
            <a:r>
              <a:rPr lang="ru-RU" sz="14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яиц, пасхальные игры, </a:t>
            </a:r>
            <a:r>
              <a:rPr lang="ru-RU" sz="14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Троица - берёзка</a:t>
            </a:r>
            <a:r>
              <a:rPr lang="ru-RU" sz="14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завивание венков, </a:t>
            </a:r>
            <a:r>
              <a:rPr lang="ru-RU" sz="1400" dirty="0" err="1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троицкие</a:t>
            </a:r>
            <a:r>
              <a:rPr lang="ru-RU" sz="14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хороводы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Покров  - знакомство </a:t>
            </a:r>
            <a:r>
              <a:rPr lang="ru-RU" sz="14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приметами («Покров землю снегом кроет»), посиделки, загадки о урожае</a:t>
            </a:r>
          </a:p>
          <a:p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8" y="2455818"/>
            <a:ext cx="3213462" cy="428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39614" y="3480570"/>
            <a:ext cx="3844236" cy="288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vikto\Downloads\17792985150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1530" y="3225273"/>
            <a:ext cx="3393773" cy="339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 t="11117" b="11117"/>
          <a:stretch>
            <a:fillRect/>
          </a:stretch>
        </p:blipFill>
        <p:spPr bwMode="auto">
          <a:xfrm>
            <a:off x="9133426" y="182934"/>
            <a:ext cx="2900187" cy="3007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87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7012" y="11454"/>
            <a:ext cx="80336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Народные промыслы Смоленщины</a:t>
            </a:r>
          </a:p>
          <a:p>
            <a:endParaRPr lang="ru-RU" sz="1600" dirty="0" smtClean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Каждое изделие (кувшин, горшок, доска, кукла) - это не просто поделка. </a:t>
            </a:r>
          </a:p>
          <a:p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Ребёнок видит форму, описывает назначение предмета, понимает символы, проговаривает назначение и украшение</a:t>
            </a:r>
            <a:endParaRPr lang="ru-RU" sz="16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ходе это деятельности, ребёнок узнаёт, что</a:t>
            </a:r>
            <a:endParaRPr lang="ru-RU" sz="16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«</a:t>
            </a: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Красный петух </a:t>
            </a: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 </a:t>
            </a: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доброте, олень </a:t>
            </a: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 </a:t>
            </a: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удаче» (символика)</a:t>
            </a:r>
          </a:p>
          <a:p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Узнаёт способы лепки, например, </a:t>
            </a: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«сплюснули  </a:t>
            </a:r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-сложили</a:t>
            </a: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Ребёнок узнаёт, что свистулька не просто </a:t>
            </a: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игрушка, а оберег</a:t>
            </a:r>
          </a:p>
          <a:p>
            <a:r>
              <a:rPr lang="ru-RU" sz="16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Речевой </a:t>
            </a:r>
            <a:r>
              <a:rPr lang="ru-RU" sz="1600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итог: дети рассказывают сказку про птичку, используют новые слова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825" y="171552"/>
            <a:ext cx="3365726" cy="2534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6" y="3056405"/>
            <a:ext cx="2763794" cy="367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348" y="2951901"/>
            <a:ext cx="2124457" cy="3775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269265" y="2705746"/>
            <a:ext cx="371328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Кувшин и кукла скрутка учат как книга: дети узнают, зачем они, из чего, кому их нести - это и есть родная речь в деле»</a:t>
            </a:r>
            <a:endParaRPr lang="ru-RU" sz="1600" dirty="0">
              <a:solidFill>
                <a:srgbClr val="6634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85" y="3048847"/>
            <a:ext cx="2097003" cy="3726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672" y="4333160"/>
            <a:ext cx="1486989" cy="2393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26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2845" y="171552"/>
            <a:ext cx="11739155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Народные игры  -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родного языка через деятельность, а не через заучивание</a:t>
            </a:r>
          </a:p>
          <a:p>
            <a:endParaRPr lang="ru-RU" dirty="0" smtClean="0">
              <a:solidFill>
                <a:srgbClr val="663460"/>
              </a:solidFill>
            </a:endParaRPr>
          </a:p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используется как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живая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речь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ходе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этой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деятельности,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учатся:</a:t>
            </a:r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проговаривают диалог: «Уточка, где была?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Словечко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берегла»</a:t>
            </a:r>
          </a:p>
          <a:p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Не заучивают, а действуют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язык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запоминается через движение</a:t>
            </a:r>
          </a:p>
          <a:p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смоленские приговорки («Да-да-да, в городе лебеда»)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72" y="2569401"/>
            <a:ext cx="5411600" cy="4075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92" y="171552"/>
            <a:ext cx="1648720" cy="2189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638" y="2569400"/>
            <a:ext cx="5434147" cy="4075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856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2845" y="171552"/>
            <a:ext cx="1173915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Малые фольклорные формы </a:t>
            </a:r>
            <a:r>
              <a:rPr lang="ru-RU" sz="20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освоение скороговорок, пословиц, старинных смоленских слов в игре и повседневном общении</a:t>
            </a:r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собираем и используем в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группе:</a:t>
            </a:r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Скороговорки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«Да-да-да, в городе лебеда»</a:t>
            </a:r>
          </a:p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Заклички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весны: «Жаворонки, прилетите!»</a:t>
            </a:r>
          </a:p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Пословицы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«Смоленский говорок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что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сладкий пирожок»</a:t>
            </a:r>
          </a:p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Старинные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слова: дежа, козюля, рясно (вводим в речь через загадки)</a:t>
            </a:r>
          </a:p>
          <a:p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 словарный запас детей расширяется, речь становится образнее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170" y="3267925"/>
            <a:ext cx="4070741" cy="348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40" y="3371322"/>
            <a:ext cx="3335168" cy="3278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15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2845" y="171552"/>
            <a:ext cx="1173915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Результативность </a:t>
            </a:r>
            <a:r>
              <a:rPr lang="ru-RU" sz="2000" b="1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работы:</a:t>
            </a:r>
            <a:endParaRPr lang="ru-RU" sz="2000" b="1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изменилось у детей за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год:</a:t>
            </a:r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сами предлагают поиграть в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народные игры</a:t>
            </a:r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Узнают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смоленские свистульки среди других игрушек</a:t>
            </a:r>
          </a:p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Используют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пословицы в быту («терпение и труд…»)</a:t>
            </a:r>
          </a:p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Ждут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следующий праздник по календарю</a:t>
            </a:r>
          </a:p>
          <a:p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Родители </a:t>
            </a:r>
            <a:r>
              <a:rPr lang="ru-RU" dirty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замечают: дети рассказывают дома о </a:t>
            </a:r>
            <a:r>
              <a:rPr lang="ru-RU" dirty="0" smtClean="0">
                <a:solidFill>
                  <a:srgbClr val="663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смоленских словах</a:t>
            </a:r>
            <a:endParaRPr lang="ru-RU" dirty="0">
              <a:solidFill>
                <a:srgbClr val="663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vikto\Downloads\1779296417787.jpg"/>
          <p:cNvPicPr>
            <a:picLocks noChangeAspect="1" noChangeArrowheads="1"/>
          </p:cNvPicPr>
          <p:nvPr/>
        </p:nvPicPr>
        <p:blipFill>
          <a:blip r:embed="rId2"/>
          <a:srcRect t="10324" r="1755"/>
          <a:stretch>
            <a:fillRect/>
          </a:stretch>
        </p:blipFill>
        <p:spPr bwMode="auto">
          <a:xfrm>
            <a:off x="452845" y="3075928"/>
            <a:ext cx="2995749" cy="3631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4474" y="3131746"/>
            <a:ext cx="3575895" cy="3575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882" y="241288"/>
            <a:ext cx="3220369" cy="3220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247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1325B"/>
      </a:accent1>
      <a:accent2>
        <a:srgbClr val="D77E8F"/>
      </a:accent2>
      <a:accent3>
        <a:srgbClr val="865753"/>
      </a:accent3>
      <a:accent4>
        <a:srgbClr val="DC685E"/>
      </a:accent4>
      <a:accent5>
        <a:srgbClr val="B38B6C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780</Words>
  <Application>Microsoft Office PowerPoint</Application>
  <PresentationFormat>Произвольный</PresentationFormat>
  <Paragraphs>102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Родной язык в ладошках: учим язык через календарь, традиции, творчество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Ласточка</cp:lastModifiedBy>
  <cp:revision>35</cp:revision>
  <dcterms:created xsi:type="dcterms:W3CDTF">2024-04-24T09:39:19Z</dcterms:created>
  <dcterms:modified xsi:type="dcterms:W3CDTF">2026-05-21T05:55:18Z</dcterms:modified>
</cp:coreProperties>
</file>