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60" r:id="rId19"/>
    <p:sldId id="276" r:id="rId20"/>
    <p:sldId id="277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924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77072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с педагогами</a:t>
            </a:r>
            <a:br>
              <a:rPr lang="ru-RU" sz="3600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3600" dirty="0" err="1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тренинговые</a:t>
            </a:r>
            <a:r>
              <a:rPr lang="ru-RU" sz="3600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мероприятия</a:t>
            </a:r>
            <a:r>
              <a:rPr lang="ru-RU" sz="5400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uk-UA" sz="5400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3684" y="5589240"/>
            <a:ext cx="4006788" cy="72008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Подготовила воспитатель</a:t>
            </a:r>
          </a:p>
          <a:p>
            <a:pPr algn="r"/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Мурзова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С.Г.</a:t>
            </a:r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5963" y="198438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«Дюймовочка» муниципального образования «город Десногорск»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412776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Кейс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 - проблемная ситуация, требующая ответа и нахождения решения. Решение кейса может происходить как индивидуально, так и в составе группы. Основная задача кейса - научиться анализировать информацию, выявлять основные проблемы и пути решения, формировать программу действий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Arial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Деловая игра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- имитация различных аспектов профессиональной деятельности, социального взаимодействия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Arial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Ролевая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игра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- это исполнение участниками определенных ролей с целью решения или проработки определенной ситуации. 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Arial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dirty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Arial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Групповая дискуссия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- совместное обсуждение и анализ проблемной ситуации, вопроса или задачи.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Arial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dirty="0">
              <a:latin typeface="Book Antiqua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404664"/>
            <a:ext cx="475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Методы, используемые  в ходе тренинга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2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980728"/>
            <a:ext cx="7715200" cy="5145435"/>
          </a:xfrm>
        </p:spPr>
        <p:txBody>
          <a:bodyPr>
            <a:normAutofit fontScale="40000" lnSpcReduction="20000"/>
          </a:bodyPr>
          <a:lstStyle/>
          <a:p>
            <a:pPr marL="0" lvl="0" indent="0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Arial" charset="0"/>
                <a:cs typeface="Arial" charset="0"/>
              </a:rPr>
              <a:t>  </a:t>
            </a:r>
            <a:endParaRPr lang="ru-RU" dirty="0">
              <a:latin typeface="Arial" charset="0"/>
              <a:cs typeface="Arial" charset="0"/>
            </a:endParaRPr>
          </a:p>
          <a:p>
            <a:pPr lvl="0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Мозговой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штурм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- один из наиболее эффективных методов стимулирования творческой активности. Позволяет найти решение сложных проблем путем применения специальных правил - сначала участникам предлагается высказывать как можно больше вариантов и идей, в том числе самых фантастических. Затем из общего числа высказанных идей отбирают наиболее удачные, которые могут быть использованы на практике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.</a:t>
            </a:r>
          </a:p>
          <a:p>
            <a:pPr lvl="0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Игры-разминки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- инструмент, используемый для управления групповой динамикой. Игры-разминки представляют собой расслабляющие и позволяющие снять напряжение групповые задания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.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0466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Методы, используемые  в ходе тренинга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0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268760"/>
            <a:ext cx="6923112" cy="4525963"/>
          </a:xfrm>
        </p:spPr>
        <p:txBody>
          <a:bodyPr>
            <a:normAutofit fontScale="47500" lnSpcReduction="20000"/>
          </a:bodyPr>
          <a:lstStyle/>
          <a:p>
            <a:pPr lvl="0" algn="just" eaLnBrk="0" fontAlgn="base" hangingPunct="0">
              <a:lnSpc>
                <a:spcPct val="2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400" b="1" dirty="0">
                <a:latin typeface="Book Antiqua" pitchFamily="18" charset="0"/>
              </a:rPr>
              <a:t>Фасилитация</a:t>
            </a:r>
            <a:r>
              <a:rPr lang="ru-RU" sz="3400" dirty="0">
                <a:latin typeface="Book Antiqua" pitchFamily="18" charset="0"/>
              </a:rPr>
              <a:t> - инструмент, позволяющий стимулировать обмен информацией внутри группы. Фасилитация позволяет ускорить процессы осознания, стимулировать групповую динамику. </a:t>
            </a:r>
          </a:p>
          <a:p>
            <a:pPr lvl="0" algn="just" eaLnBrk="0" fontAlgn="base" hangingPunct="0">
              <a:lnSpc>
                <a:spcPct val="2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400" b="1" dirty="0">
                <a:latin typeface="Book Antiqua" pitchFamily="18" charset="0"/>
              </a:rPr>
              <a:t>Видеоанализ</a:t>
            </a:r>
            <a:r>
              <a:rPr lang="ru-RU" sz="3400" dirty="0">
                <a:latin typeface="Book Antiqua" pitchFamily="18" charset="0"/>
              </a:rPr>
              <a:t> - инструмент, представляющий собой демонстрацию видеороликов, подготовленных психологом, или видеозаписей, на которых участники тренинга демонстрируют разные типы поведения. Видеоанализ позволяет наглядно рассмотреть достоинства и недостатки разных типов поведения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0466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Методы, используемые  в ходе тренинга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9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Группа тренингов</a:t>
            </a:r>
            <a:r>
              <a:rPr lang="ru-RU" sz="31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31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 снятию психоэмоционального напряжения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Цель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данных тренингов :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снятие психо-эмоционального напряжения в работе педагога. 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Задачи: </a:t>
            </a:r>
            <a:endParaRPr lang="ru-RU" sz="2900" b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познакомить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 приемами саморегуляции; </a:t>
            </a: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научить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психотехническим приемам саморегуляции эмоционального состояния; </a:t>
            </a: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оптимизировать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самооценку педагогов; </a:t>
            </a: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снять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эмоциональное напряжение; </a:t>
            </a: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сформировать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позитивное мышление 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педагогов (самовосприятие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 восприятие окружающей действительности). </a:t>
            </a: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актуализировать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процесс самоанализа сотрудников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546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Группа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тренингов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профилактике эмоционального выгорания</a:t>
            </a:r>
            <a:r>
              <a:rPr lang="ru-RU" sz="2800" dirty="0">
                <a:latin typeface="Book Antiqua" pitchFamily="18" charset="0"/>
              </a:rPr>
              <a:t/>
            </a:r>
            <a:br>
              <a:rPr lang="ru-RU" sz="2800" dirty="0">
                <a:latin typeface="Book Antiqua" pitchFamily="18" charset="0"/>
              </a:rPr>
            </a:br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Цель: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формирование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 развитие профессиональной компетентности педагогов через развитие эмоциональной устойчивости и профилактику профессионального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выгорания педагогов.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-развитие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информационно-теоретической компетентности педагогов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обучение педагогов психотехническим приемам саморегуляции негативных эмоциональных состояний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развитие у педагогов мотивацию к профессиональному самосовершенствованию личности через повышение самооценки, снятие тревожности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создание условий для сохранения в педагогическом коллективе благоприятного психологического микроклимата, снижения уровня конфликтности, агрессивности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развитие системы профилактики стрессовых ситуаций, эмоционального выгорания в педагогической среде.</a:t>
            </a:r>
          </a:p>
        </p:txBody>
      </p:sp>
    </p:spTree>
    <p:extLst>
      <p:ext uri="{BB962C8B-B14F-4D97-AF65-F5344CB8AC3E}">
        <p14:creationId xmlns:p14="http://schemas.microsoft.com/office/powerpoint/2010/main" val="380627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Группа тренингов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сплочению педагогического коллектива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Цель: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Сплочение коллектива и создание позитивного настроения для эффективного рабочего процесса.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Задачи: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улучшение психологического климата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 коллективе.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повышение качества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взаимодействия между членами коллектива.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формирование умения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работать в команде.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развитие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способности понимания своего состояния и состояния других людей.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71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448" y="1412776"/>
            <a:ext cx="8208912" cy="336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Book Antiqua" pitchFamily="18" charset="0"/>
              </a:rPr>
              <a:t>Так зачем всё же необходимо проведение тренингов для педагогов?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Book Antiqua" pitchFamily="18" charset="0"/>
              </a:rPr>
              <a:t>В </a:t>
            </a:r>
            <a:r>
              <a:rPr lang="ru-RU" sz="2400" dirty="0">
                <a:latin typeface="Book Antiqua" pitchFamily="18" charset="0"/>
              </a:rPr>
              <a:t>основе  тренингов лежит целый ряд принципов, благодаря которым человек приобретает на практике навыки эффективного поведения, которые потом применяет в </a:t>
            </a:r>
            <a:r>
              <a:rPr lang="ru-RU" sz="2400" dirty="0" smtClean="0">
                <a:latin typeface="Book Antiqua" pitchFamily="18" charset="0"/>
              </a:rPr>
              <a:t>жизни</a:t>
            </a:r>
            <a:endParaRPr lang="ru-RU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74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616"/>
            <a:ext cx="8381200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Book Antiqua" pitchFamily="18" charset="0"/>
              </a:rPr>
              <a:t>Принцип первый</a:t>
            </a:r>
            <a:r>
              <a:rPr lang="ru-RU" dirty="0" smtClean="0">
                <a:latin typeface="Book Antiqua" pitchFamily="18" charset="0"/>
              </a:rPr>
              <a:t>: опора </a:t>
            </a:r>
            <a:r>
              <a:rPr lang="ru-RU" dirty="0">
                <a:latin typeface="Book Antiqua" pitchFamily="18" charset="0"/>
              </a:rPr>
              <a:t>на практику </a:t>
            </a:r>
            <a:endParaRPr lang="ru-RU" dirty="0" smtClean="0">
              <a:latin typeface="Book Antiqu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Book Antiqua" pitchFamily="18" charset="0"/>
              </a:rPr>
              <a:t>Поэтому </a:t>
            </a:r>
            <a:r>
              <a:rPr lang="ru-RU" sz="1600" dirty="0">
                <a:latin typeface="Book Antiqua" pitchFamily="18" charset="0"/>
              </a:rPr>
              <a:t>психологические тренинги 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>
                <a:latin typeface="Book Antiqua" pitchFamily="18" charset="0"/>
              </a:rPr>
              <a:t>построены на основе занимательных практических заданий и упражнений взятых из жизни, на работе в парах и группах, ролевых и психологических играх, направленных на отработку практических личностных навыков. </a:t>
            </a:r>
            <a:endParaRPr lang="ru-RU" sz="1600" dirty="0" smtClean="0">
              <a:latin typeface="Book Antiqu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Book Antiqua" pitchFamily="18" charset="0"/>
              </a:rPr>
              <a:t>Эти </a:t>
            </a:r>
            <a:r>
              <a:rPr lang="ru-RU" sz="1600" dirty="0">
                <a:latin typeface="Book Antiqua" pitchFamily="18" charset="0"/>
              </a:rPr>
              <a:t>упражнения проверены многолетней психологической практикой </a:t>
            </a:r>
            <a:r>
              <a:rPr lang="ru-RU" dirty="0">
                <a:latin typeface="Book Antiqua" pitchFamily="18" charset="0"/>
              </a:rPr>
              <a:t>и доказали свою эффективность в жизни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latin typeface="Book Antiqu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Book Antiqua" pitchFamily="18" charset="0"/>
              </a:rPr>
              <a:t>Принцип </a:t>
            </a:r>
            <a:r>
              <a:rPr lang="ru-RU" b="1" dirty="0" smtClean="0">
                <a:latin typeface="Book Antiqua" pitchFamily="18" charset="0"/>
              </a:rPr>
              <a:t>второй</a:t>
            </a:r>
            <a:r>
              <a:rPr lang="ru-RU" dirty="0" smtClean="0">
                <a:latin typeface="Book Antiqua" pitchFamily="18" charset="0"/>
              </a:rPr>
              <a:t>: продуманная структура занятий</a:t>
            </a:r>
            <a:endParaRPr lang="ru-RU" dirty="0">
              <a:latin typeface="Book Antiqu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Book Antiqua" pitchFamily="18" charset="0"/>
              </a:rPr>
              <a:t>Позволяет  </a:t>
            </a:r>
            <a:r>
              <a:rPr lang="ru-RU" sz="1600" dirty="0">
                <a:latin typeface="Book Antiqua" pitchFamily="18" charset="0"/>
              </a:rPr>
              <a:t>последовательно развить необходимые практические  навыки и способности в себе. Начав с раскрытия своих внутренних ресурсов, вы постепенно обучитесь использовать эти ресурсы в разных сферах жизни: в общении с людьми, </a:t>
            </a:r>
            <a:r>
              <a:rPr lang="ru-RU" sz="1600" dirty="0" smtClean="0">
                <a:latin typeface="Book Antiqua" pitchFamily="18" charset="0"/>
              </a:rPr>
              <a:t> детьми</a:t>
            </a:r>
            <a:r>
              <a:rPr lang="ru-RU" sz="1600" dirty="0">
                <a:latin typeface="Book Antiqua" pitchFamily="18" charset="0"/>
              </a:rPr>
              <a:t>, родителями на </a:t>
            </a:r>
            <a:r>
              <a:rPr lang="ru-RU" sz="1600" dirty="0" smtClean="0">
                <a:latin typeface="Book Antiqua" pitchFamily="18" charset="0"/>
              </a:rPr>
              <a:t>работе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b="1" dirty="0">
                <a:latin typeface="Book Antiqua" pitchFamily="18" charset="0"/>
              </a:rPr>
              <a:t>Принцип третий</a:t>
            </a:r>
            <a:r>
              <a:rPr lang="ru-RU" dirty="0">
                <a:latin typeface="Book Antiqua" pitchFamily="18" charset="0"/>
              </a:rPr>
              <a:t>: эффективность занятий </a:t>
            </a:r>
          </a:p>
          <a:p>
            <a:endParaRPr lang="ru-RU" dirty="0">
              <a:latin typeface="Book Antiqu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Book Antiqua" pitchFamily="18" charset="0"/>
              </a:rPr>
              <a:t>Тренинги проводятся профессиональными психологами, имеющими большой опыт групповой и индивидуальной работы, опыт в жизни и в психологии. </a:t>
            </a:r>
          </a:p>
          <a:p>
            <a:pPr algn="ctr">
              <a:lnSpc>
                <a:spcPct val="150000"/>
              </a:lnSpc>
            </a:pP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97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>
                <a:latin typeface="Book Antiqua" pitchFamily="18" charset="0"/>
              </a:rPr>
              <a:t>Принцип </a:t>
            </a:r>
            <a:r>
              <a:rPr lang="ru-RU" b="1" dirty="0" smtClean="0">
                <a:latin typeface="Book Antiqua" pitchFamily="18" charset="0"/>
              </a:rPr>
              <a:t>четвёртый: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эффективность занятий </a:t>
            </a: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r>
              <a:rPr lang="ru-RU" dirty="0">
                <a:latin typeface="Book Antiqua" pitchFamily="18" charset="0"/>
              </a:rPr>
              <a:t>Доступность и простота выполняемых упражнений и заданий. В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группе </a:t>
            </a:r>
            <a:r>
              <a:rPr lang="ru-RU" dirty="0" smtClean="0">
                <a:latin typeface="Book Antiqua" pitchFamily="18" charset="0"/>
              </a:rPr>
              <a:t>единомышленников-педагогов </a:t>
            </a:r>
            <a:r>
              <a:rPr lang="ru-RU" dirty="0">
                <a:latin typeface="Book Antiqua" pitchFamily="18" charset="0"/>
              </a:rPr>
              <a:t>и под руководством профессиональных психологов все занятия проходят легко и непринужденно. </a:t>
            </a:r>
            <a:endParaRPr lang="ru-RU" dirty="0" smtClean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r>
              <a:rPr lang="ru-RU" b="1" dirty="0">
                <a:latin typeface="Book Antiqua" pitchFamily="18" charset="0"/>
              </a:rPr>
              <a:t>Принцип </a:t>
            </a:r>
            <a:r>
              <a:rPr lang="ru-RU" b="1" dirty="0" smtClean="0">
                <a:latin typeface="Book Antiqua" pitchFamily="18" charset="0"/>
              </a:rPr>
              <a:t>пятый: </a:t>
            </a:r>
            <a:r>
              <a:rPr lang="ru-RU" dirty="0" smtClean="0">
                <a:latin typeface="Book Antiqua" pitchFamily="18" charset="0"/>
              </a:rPr>
              <a:t>занимательность </a:t>
            </a:r>
            <a:r>
              <a:rPr lang="ru-RU" dirty="0">
                <a:latin typeface="Book Antiqua" pitchFamily="18" charset="0"/>
              </a:rPr>
              <a:t>упражнений </a:t>
            </a:r>
            <a:endParaRPr lang="ru-RU" dirty="0" smtClean="0">
              <a:latin typeface="Book Antiqua" pitchFamily="18" charset="0"/>
            </a:endParaRPr>
          </a:p>
          <a:p>
            <a:pPr algn="ctr"/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dirty="0">
                <a:latin typeface="Book Antiqua" pitchFamily="18" charset="0"/>
              </a:rPr>
              <a:t>Н</a:t>
            </a:r>
            <a:r>
              <a:rPr lang="ru-RU" dirty="0" smtClean="0">
                <a:latin typeface="Book Antiqua" pitchFamily="18" charset="0"/>
              </a:rPr>
              <a:t>а </a:t>
            </a:r>
            <a:r>
              <a:rPr lang="ru-RU" dirty="0">
                <a:latin typeface="Book Antiqua" pitchFamily="18" charset="0"/>
              </a:rPr>
              <a:t>занятиях нет ни одного повторяющегося упражнения или игры, сами по себе упражнения не только важны для развития, но и раскрывают творческие и интеллектуальные ресурсы участников, которые также пригодятся вам в вашей жизненной практике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algn="ctr"/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b="1" dirty="0">
                <a:latin typeface="Book Antiqua" pitchFamily="18" charset="0"/>
              </a:rPr>
              <a:t>Принцип </a:t>
            </a:r>
            <a:r>
              <a:rPr lang="ru-RU" b="1" dirty="0" smtClean="0">
                <a:latin typeface="Book Antiqua" pitchFamily="18" charset="0"/>
              </a:rPr>
              <a:t>шестой: </a:t>
            </a:r>
            <a:r>
              <a:rPr lang="ru-RU" dirty="0" smtClean="0">
                <a:latin typeface="Book Antiqua" pitchFamily="18" charset="0"/>
              </a:rPr>
              <a:t>доброжелательная </a:t>
            </a:r>
            <a:r>
              <a:rPr lang="ru-RU" dirty="0">
                <a:latin typeface="Book Antiqua" pitchFamily="18" charset="0"/>
              </a:rPr>
              <a:t>непринужденная атмосфера </a:t>
            </a: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r>
              <a:rPr lang="ru-RU" dirty="0" smtClean="0">
                <a:latin typeface="Book Antiqua" pitchFamily="18" charset="0"/>
              </a:rPr>
              <a:t>на </a:t>
            </a:r>
            <a:r>
              <a:rPr lang="ru-RU" dirty="0">
                <a:latin typeface="Book Antiqua" pitchFamily="18" charset="0"/>
              </a:rPr>
              <a:t>занятиях вы будете чувствовать себя безопасно и комфортно и легко получите опыт полезной для жизни психологической практики.</a:t>
            </a:r>
          </a:p>
        </p:txBody>
      </p:sp>
    </p:spTree>
    <p:extLst>
      <p:ext uri="{BB962C8B-B14F-4D97-AF65-F5344CB8AC3E}">
        <p14:creationId xmlns:p14="http://schemas.microsoft.com/office/powerpoint/2010/main" val="270928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204864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82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267298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2800573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657573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2264" y="756300"/>
            <a:ext cx="73448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Сохранение и укрепление здоровья педагога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- это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объект особого внимания психологической службы и одно из направлений ее работы в обеспечении сопровождения учебно-воспитательного процесса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Для сохранения здоровья педагогов, прежде всего психологического, психологи используют тренинговые мероприятия</a:t>
            </a:r>
          </a:p>
          <a:p>
            <a:pPr algn="just">
              <a:lnSpc>
                <a:spcPct val="200000"/>
              </a:lnSpc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413338"/>
            <a:ext cx="8352928" cy="304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оддержать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эмоциональную составляющую воспитателей, помочь преодолеть психологические проблемы, раскрыть весь потенциал педагога и настроить на создание оптимальных условий для учебно-воспитательного процесса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286000" y="692696"/>
            <a:ext cx="6030416" cy="115212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Цель тренинговых мероприятий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8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7560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Что же такое тренинг?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ренинг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это система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упражнений по овладению техникой организации взаимодействия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Тренинг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- это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особая форма интерактивного обучения, затрагивающая весь личный опыт участника и все имеющиеся у него навыки и умения.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8" name="Picture 4" descr="https://www.ectaveo.ch/Mediathek/2012/06/Kompetenzen-Strateg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43" y="4247317"/>
            <a:ext cx="3917185" cy="261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3987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Атмосфера тренинга позволяет объединить знания и опыт, как психолога, так и всех участников группы, в результате чего можно получить ответы на вопросы, решение которых в индивидуальном порядке заняло бы не один год</a:t>
            </a:r>
          </a:p>
        </p:txBody>
      </p:sp>
    </p:spTree>
    <p:extLst>
      <p:ext uri="{BB962C8B-B14F-4D97-AF65-F5344CB8AC3E}">
        <p14:creationId xmlns:p14="http://schemas.microsoft.com/office/powerpoint/2010/main" val="132517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472" y="836712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Педагогический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тренинг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направлен на формирование прогностических, информационных, коммуникативных, аналитических, конструктивных, организаторских других умений и навыков, необходимых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педагогу 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для успешного осуществления педагогической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08256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908720"/>
            <a:ext cx="699512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Разновидности тренингов могут нести одну цель, дополняя друг друга или быть основаны на абсолютно разных тенденциях жизни и работы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107258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0466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Ядром любого тренинга является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программа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Именно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она определяет направление разговора. </a:t>
            </a:r>
          </a:p>
        </p:txBody>
      </p:sp>
      <p:pic>
        <p:nvPicPr>
          <p:cNvPr id="1026" name="Picture 2" descr="https://www.b17.ru/foto/uploaded/3d1f55d91d9a3c52f23cc5327b0175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48" y="1628800"/>
            <a:ext cx="6101800" cy="4581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240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889844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Book Antiqua" pitchFamily="18" charset="0"/>
              </a:rPr>
              <a:t>Т</a:t>
            </a:r>
            <a:r>
              <a:rPr lang="ru-RU" dirty="0" smtClean="0">
                <a:latin typeface="Book Antiqua" pitchFamily="18" charset="0"/>
              </a:rPr>
              <a:t>ренинг </a:t>
            </a:r>
            <a:r>
              <a:rPr lang="ru-RU" dirty="0">
                <a:latin typeface="Book Antiqua" pitchFamily="18" charset="0"/>
              </a:rPr>
              <a:t>может напоминать общение группы лиц объединенных общей целью, но для достижения качества образования </a:t>
            </a:r>
            <a:r>
              <a:rPr lang="ru-RU" dirty="0" smtClean="0">
                <a:latin typeface="Book Antiqua" pitchFamily="18" charset="0"/>
              </a:rPr>
              <a:t>психологу </a:t>
            </a:r>
            <a:r>
              <a:rPr lang="ru-RU" dirty="0">
                <a:latin typeface="Book Antiqua" pitchFamily="18" charset="0"/>
              </a:rPr>
              <a:t>рекомендуется использовать различные активизирующие мышление методы</a:t>
            </a:r>
            <a:r>
              <a:rPr lang="ru-RU" dirty="0" smtClean="0">
                <a:latin typeface="Book Antiqua" pitchFamily="18" charset="0"/>
              </a:rPr>
              <a:t>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2050" name="Picture 2" descr="http://reachbyte.com/wp-content/uploads/2019/02/image5-6-1024x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63767"/>
            <a:ext cx="5760640" cy="3959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0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0960" y="1484784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/>
              <a:t>игровые </a:t>
            </a:r>
            <a:r>
              <a:rPr lang="ru-RU" sz="2000" dirty="0"/>
              <a:t>(деловые, ролевые игры</a:t>
            </a:r>
            <a:r>
              <a:rPr lang="ru-RU" sz="2000" dirty="0" smtClean="0"/>
              <a:t>)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/>
              <a:t>кейсы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групповая </a:t>
            </a:r>
            <a:r>
              <a:rPr lang="ru-RU" sz="2000" dirty="0" smtClean="0"/>
              <a:t>дискуссия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/>
              <a:t>мозговой штурм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/>
              <a:t>видеоанализ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3265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ook Antiqua" pitchFamily="18" charset="0"/>
              </a:rPr>
              <a:t>На тренинге используются следующие </a:t>
            </a:r>
            <a:r>
              <a:rPr lang="ru-RU" sz="2400" b="1" dirty="0">
                <a:latin typeface="Book Antiqua" pitchFamily="18" charset="0"/>
              </a:rPr>
              <a:t>методы</a:t>
            </a:r>
            <a:r>
              <a:rPr lang="ru-RU" sz="2400" dirty="0">
                <a:latin typeface="Book Antiqua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852618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856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Специальное оформление</vt:lpstr>
      <vt:lpstr>Работа с педагогами  (тренинговые мероприятия)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Группа тренингов по снятию психоэмоционального напряжения </vt:lpstr>
      <vt:lpstr>Группа тренингов по профилактике эмоционального выгорания </vt:lpstr>
      <vt:lpstr>Группа тренингов по сплочению педагогического коллектива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Comp</cp:lastModifiedBy>
  <cp:revision>31</cp:revision>
  <dcterms:created xsi:type="dcterms:W3CDTF">2009-01-08T12:15:48Z</dcterms:created>
  <dcterms:modified xsi:type="dcterms:W3CDTF">2024-10-21T06:12:21Z</dcterms:modified>
</cp:coreProperties>
</file>